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7.jpg" ContentType="image/jpg"/>
  <Override PartName="/ppt/media/image28.jpg" ContentType="image/jpg"/>
  <Override PartName="/ppt/media/image3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79" r:id="rId6"/>
    <p:sldId id="264" r:id="rId7"/>
    <p:sldId id="282" r:id="rId8"/>
    <p:sldId id="265" r:id="rId9"/>
    <p:sldId id="280" r:id="rId10"/>
    <p:sldId id="275" r:id="rId11"/>
    <p:sldId id="273" r:id="rId12"/>
    <p:sldId id="281" r:id="rId13"/>
    <p:sldId id="262" r:id="rId14"/>
    <p:sldId id="271" r:id="rId15"/>
    <p:sldId id="263" r:id="rId16"/>
    <p:sldId id="268" r:id="rId17"/>
    <p:sldId id="278" r:id="rId18"/>
    <p:sldId id="284" r:id="rId19"/>
    <p:sldId id="277" r:id="rId20"/>
    <p:sldId id="276" r:id="rId21"/>
    <p:sldId id="266" r:id="rId22"/>
    <p:sldId id="267" r:id="rId23"/>
    <p:sldId id="269" r:id="rId24"/>
    <p:sldId id="285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6CA1B-59E6-46BC-94ED-A8592574EB45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7FF4B-2E43-4868-BB0F-C6305CBB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7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FE88-8589-45A4-BAF4-178DD6F041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5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FE88-8589-45A4-BAF4-178DD6F041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34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FE88-8589-45A4-BAF4-178DD6F041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7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FE88-8589-45A4-BAF4-178DD6F041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7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common misconceptions about prenatal testing (high risk loss, </a:t>
            </a:r>
            <a:r>
              <a:rPr lang="en-US" dirty="0" err="1" smtClean="0"/>
              <a:t>etc</a:t>
            </a:r>
            <a:r>
              <a:rPr lang="en-US" dirty="0" smtClean="0"/>
              <a:t>).  Discuss referrals for “testing” of fetus/newborn.  Need for tertiary care center</a:t>
            </a:r>
            <a:r>
              <a:rPr lang="en-US" baseline="0" dirty="0" smtClean="0"/>
              <a:t> delivery b/c if </a:t>
            </a:r>
            <a:r>
              <a:rPr lang="en-US" baseline="0" dirty="0" err="1" smtClean="0"/>
              <a:t>tx</a:t>
            </a:r>
            <a:r>
              <a:rPr lang="en-US" baseline="0" dirty="0" smtClean="0"/>
              <a:t> needed after birth (brain bleed needs immediate attention). </a:t>
            </a:r>
            <a:r>
              <a:rPr lang="en-US" baseline="0" dirty="0" err="1" smtClean="0"/>
              <a:t>Dx</a:t>
            </a:r>
            <a:r>
              <a:rPr lang="en-US" baseline="0" dirty="0" smtClean="0"/>
              <a:t> helpful b/c if unaffected, don’t need all the precautions or delivery in tertiary center (helpful for patients who live far away and don’t want to drive to Savannah)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FF4B-2E43-4868-BB0F-C6305CBB40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5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37C3C1-E0EF-4E8A-A480-36A46C01229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3A898B-0DC8-47B7-B754-A53D9EB5DC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C3C1-E0EF-4E8A-A480-36A46C01229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898B-0DC8-47B7-B754-A53D9EB5D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C3C1-E0EF-4E8A-A480-36A46C01229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898B-0DC8-47B7-B754-A53D9EB5D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37C3C1-E0EF-4E8A-A480-36A46C01229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3A898B-0DC8-47B7-B754-A53D9EB5DC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37C3C1-E0EF-4E8A-A480-36A46C01229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3A898B-0DC8-47B7-B754-A53D9EB5DC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C3C1-E0EF-4E8A-A480-36A46C01229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898B-0DC8-47B7-B754-A53D9EB5DC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C3C1-E0EF-4E8A-A480-36A46C01229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898B-0DC8-47B7-B754-A53D9EB5DCC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37C3C1-E0EF-4E8A-A480-36A46C01229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3A898B-0DC8-47B7-B754-A53D9EB5DC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C3C1-E0EF-4E8A-A480-36A46C01229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898B-0DC8-47B7-B754-A53D9EB5D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37C3C1-E0EF-4E8A-A480-36A46C01229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3A898B-0DC8-47B7-B754-A53D9EB5DCC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37C3C1-E0EF-4E8A-A480-36A46C01229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3A898B-0DC8-47B7-B754-A53D9EB5DCC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37C3C1-E0EF-4E8A-A480-36A46C012294}" type="datetimeFigureOut">
              <a:rPr lang="en-US" smtClean="0"/>
              <a:t>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3A898B-0DC8-47B7-B754-A53D9EB5DC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jp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76400"/>
            <a:ext cx="6172200" cy="1894362"/>
          </a:xfrm>
        </p:spPr>
        <p:txBody>
          <a:bodyPr/>
          <a:lstStyle/>
          <a:p>
            <a:r>
              <a:rPr lang="en-US" dirty="0" smtClean="0"/>
              <a:t>The role of genetics in the care of Hemophiliacs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6477000" cy="17267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Libby H. </a:t>
            </a:r>
            <a:r>
              <a:rPr lang="en-US" dirty="0" err="1" smtClean="0"/>
              <a:t>Malphrus</a:t>
            </a:r>
            <a:r>
              <a:rPr lang="en-US" dirty="0" smtClean="0"/>
              <a:t>,  MS, CGC</a:t>
            </a:r>
          </a:p>
          <a:p>
            <a:r>
              <a:rPr lang="en-US" dirty="0" smtClean="0"/>
              <a:t>Certified Genetic Counselor</a:t>
            </a:r>
          </a:p>
          <a:p>
            <a:r>
              <a:rPr lang="en-US" dirty="0"/>
              <a:t>Children’s </a:t>
            </a:r>
            <a:r>
              <a:rPr lang="en-US" dirty="0" smtClean="0"/>
              <a:t>Hospital/ Savannah Perinatology @</a:t>
            </a:r>
          </a:p>
          <a:p>
            <a:r>
              <a:rPr lang="en-US" dirty="0" smtClean="0"/>
              <a:t>Memorial University Medical Center</a:t>
            </a:r>
            <a:endParaRPr lang="en-US" dirty="0"/>
          </a:p>
          <a:p>
            <a:r>
              <a:rPr lang="en-US" dirty="0" smtClean="0"/>
              <a:t>Clinical Genetics Instructor (Mercer University School of Medicine)</a:t>
            </a:r>
          </a:p>
          <a:p>
            <a:r>
              <a:rPr lang="en-US" dirty="0" smtClean="0"/>
              <a:t>Savannah, GA</a:t>
            </a:r>
          </a:p>
          <a:p>
            <a:r>
              <a:rPr lang="en-US" dirty="0" smtClean="0"/>
              <a:t>malphLi1@memorialhealth.com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506918"/>
            <a:ext cx="3429000" cy="476707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Make sure to ask if there are any other affected relatives. </a:t>
            </a:r>
          </a:p>
          <a:p>
            <a:r>
              <a:rPr lang="en-US" sz="1800" dirty="0" smtClean="0"/>
              <a:t>If her son is the only one affected, her risk to be a carrier is ~ </a:t>
            </a:r>
            <a:r>
              <a:rPr lang="en-US" sz="1800" b="1" dirty="0" smtClean="0">
                <a:solidFill>
                  <a:srgbClr val="C00000"/>
                </a:solidFill>
              </a:rPr>
              <a:t>2/3 chance</a:t>
            </a:r>
          </a:p>
          <a:p>
            <a:pPr lvl="1"/>
            <a:r>
              <a:rPr lang="en-US" sz="1500" b="1" dirty="0" smtClean="0"/>
              <a:t>Exception: 98% of Intron 22 inversion are inherited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What is her risk to have another affected son?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2/3 chance to be a carrier x ½ chance to pass on non-working gene x ½ chance it is a boy= 1/6 or 16-17% risk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90931" cy="792162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Mrs. Smith’s son has severe hemophilia A.  What is her risk to be a carrier?  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62015" y="2045732"/>
            <a:ext cx="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329715" y="1566354"/>
            <a:ext cx="452085" cy="4793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672919" y="2751435"/>
            <a:ext cx="182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01719" y="2731532"/>
            <a:ext cx="0" cy="9684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72919" y="2731532"/>
            <a:ext cx="0" cy="9684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44319" y="3699954"/>
            <a:ext cx="457200" cy="4680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121624" y="3699954"/>
            <a:ext cx="98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Mrs. Smith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11488" y="4039442"/>
            <a:ext cx="387824" cy="41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494360" y="4920482"/>
            <a:ext cx="3810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63468" y="541816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Hemophilia A</a:t>
            </a:r>
            <a:endParaRPr lang="en-US" dirty="0"/>
          </a:p>
        </p:txBody>
      </p:sp>
      <p:cxnSp>
        <p:nvCxnSpPr>
          <p:cNvPr id="36" name="Straight Connector 35"/>
          <p:cNvCxnSpPr>
            <a:stCxn id="22" idx="4"/>
          </p:cNvCxnSpPr>
          <p:nvPr/>
        </p:nvCxnSpPr>
        <p:spPr>
          <a:xfrm>
            <a:off x="5672919" y="4167958"/>
            <a:ext cx="0" cy="7525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15971" y="3743456"/>
            <a:ext cx="359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315200" y="3699954"/>
            <a:ext cx="457200" cy="424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760225" y="4565796"/>
            <a:ext cx="9183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60225" y="4565796"/>
            <a:ext cx="0" cy="3762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684860" y="4565796"/>
            <a:ext cx="9183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531625" y="4912510"/>
            <a:ext cx="457200" cy="4680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6587319" y="4565796"/>
            <a:ext cx="0" cy="3762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29715" y="4942058"/>
            <a:ext cx="452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33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506918"/>
            <a:ext cx="3429000" cy="4767072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Make sure to ask if there are any other affected relatives. </a:t>
            </a:r>
          </a:p>
          <a:p>
            <a:r>
              <a:rPr lang="en-US" sz="1800" dirty="0" smtClean="0"/>
              <a:t>If her brother is the only affected, patient’s mother’s risk to be a carrier is ~</a:t>
            </a:r>
            <a:r>
              <a:rPr lang="en-US" sz="1800" b="1" dirty="0" smtClean="0">
                <a:solidFill>
                  <a:srgbClr val="FF0000"/>
                </a:solidFill>
              </a:rPr>
              <a:t>2/3</a:t>
            </a:r>
          </a:p>
          <a:p>
            <a:r>
              <a:rPr lang="en-US" sz="1800" dirty="0" smtClean="0"/>
              <a:t>If patient’s mother is a carrier, then ½ chance she passed on non-working gene to Mrs. Smith</a:t>
            </a:r>
          </a:p>
          <a:p>
            <a:r>
              <a:rPr lang="en-US" sz="1800" b="1" dirty="0" smtClean="0"/>
              <a:t>Patient’s risk to be a carrier?  </a:t>
            </a:r>
            <a:r>
              <a:rPr lang="en-US" sz="1800" b="1" dirty="0" smtClean="0">
                <a:solidFill>
                  <a:srgbClr val="FF0000"/>
                </a:solidFill>
              </a:rPr>
              <a:t>1/3</a:t>
            </a:r>
          </a:p>
          <a:p>
            <a:r>
              <a:rPr lang="en-US" sz="1800" dirty="0" smtClean="0"/>
              <a:t>If Mrs. Smith has a son, what is his risk to be affected? </a:t>
            </a:r>
            <a:r>
              <a:rPr lang="en-US" sz="1800" b="1" dirty="0" smtClean="0">
                <a:solidFill>
                  <a:srgbClr val="FF0000"/>
                </a:solidFill>
              </a:rPr>
              <a:t>1/6</a:t>
            </a:r>
          </a:p>
          <a:p>
            <a:r>
              <a:rPr lang="en-US" sz="1800" dirty="0" smtClean="0"/>
              <a:t>If gender is unknown, what is risk be affected?  </a:t>
            </a:r>
            <a:r>
              <a:rPr lang="en-US" sz="1800" b="1" dirty="0" smtClean="0">
                <a:solidFill>
                  <a:srgbClr val="FF0000"/>
                </a:solidFill>
              </a:rPr>
              <a:t>1/12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90931" cy="792162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Mrs. Smith’s brother died of severe hemophilia A.  What is her risk to have affected child? 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62015" y="2045732"/>
            <a:ext cx="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329715" y="1566354"/>
            <a:ext cx="452085" cy="4793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6211" y="1887066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Patient’s Mom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672919" y="2751435"/>
            <a:ext cx="182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01719" y="2731532"/>
            <a:ext cx="0" cy="9684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72919" y="2731532"/>
            <a:ext cx="0" cy="9684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44319" y="3699954"/>
            <a:ext cx="457200" cy="4680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121624" y="3699954"/>
            <a:ext cx="98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Mrs. Smith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705600" y="2045732"/>
            <a:ext cx="3810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11488" y="4039442"/>
            <a:ext cx="387824" cy="41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311219" y="3699954"/>
            <a:ext cx="381000" cy="38100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999026" y="3500271"/>
            <a:ext cx="1005385" cy="7803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90731" y="4355972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Patient’s brother Died age 11</a:t>
            </a:r>
          </a:p>
          <a:p>
            <a:pPr algn="ctr"/>
            <a:r>
              <a:rPr lang="en-US" dirty="0" smtClean="0"/>
              <a:t>Severe Hemophilia B</a:t>
            </a:r>
            <a:endParaRPr lang="en-US" dirty="0"/>
          </a:p>
        </p:txBody>
      </p:sp>
      <p:cxnSp>
        <p:nvCxnSpPr>
          <p:cNvPr id="36" name="Straight Connector 35"/>
          <p:cNvCxnSpPr>
            <a:stCxn id="22" idx="4"/>
          </p:cNvCxnSpPr>
          <p:nvPr/>
        </p:nvCxnSpPr>
        <p:spPr>
          <a:xfrm>
            <a:off x="5672919" y="4167958"/>
            <a:ext cx="0" cy="7525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Diamond 36"/>
          <p:cNvSpPr/>
          <p:nvPr/>
        </p:nvSpPr>
        <p:spPr>
          <a:xfrm>
            <a:off x="5444320" y="4897736"/>
            <a:ext cx="457199" cy="609600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493224" y="5002303"/>
            <a:ext cx="35938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93224" y="3743456"/>
            <a:ext cx="35938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220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1143000"/>
          </a:xfrm>
        </p:spPr>
        <p:txBody>
          <a:bodyPr/>
          <a:lstStyle/>
          <a:p>
            <a:r>
              <a:rPr lang="en-US" dirty="0" smtClean="0"/>
              <a:t>Genetic Cause of Hemophilia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438400" y="4495800"/>
            <a:ext cx="6172200" cy="1371600"/>
          </a:xfrm>
        </p:spPr>
        <p:txBody>
          <a:bodyPr/>
          <a:lstStyle/>
          <a:p>
            <a:r>
              <a:rPr lang="en-US" dirty="0" smtClean="0"/>
              <a:t>Not all mutations create the same result!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b="1" dirty="0" smtClean="0"/>
              <a:t>Hemophilia A: factor VIII (8) gene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153400" cy="5026152"/>
          </a:xfrm>
        </p:spPr>
        <p:txBody>
          <a:bodyPr>
            <a:normAutofit/>
          </a:bodyPr>
          <a:lstStyle/>
          <a:p>
            <a:r>
              <a:rPr lang="en-US" dirty="0" smtClean="0"/>
              <a:t>Almost ½ of patients with severe hemophilia A have an intron 22 inversion in the F8 gene</a:t>
            </a:r>
          </a:p>
          <a:p>
            <a:r>
              <a:rPr lang="en-US" dirty="0" smtClean="0"/>
              <a:t>Genetic testing is complex (&gt;2500 mutations)</a:t>
            </a:r>
          </a:p>
          <a:p>
            <a:r>
              <a:rPr lang="en-US" dirty="0" smtClean="0"/>
              <a:t>98% of mutations can be detected with a 3 tiered approach to testing</a:t>
            </a:r>
          </a:p>
          <a:p>
            <a:pPr lvl="1"/>
            <a:r>
              <a:rPr lang="en-US" dirty="0" smtClean="0"/>
              <a:t>Inversion</a:t>
            </a:r>
          </a:p>
          <a:p>
            <a:pPr lvl="1"/>
            <a:r>
              <a:rPr lang="en-US" dirty="0" smtClean="0"/>
              <a:t>Sequencing of entire gene</a:t>
            </a:r>
          </a:p>
          <a:p>
            <a:pPr lvl="1"/>
            <a:r>
              <a:rPr lang="en-US" dirty="0" smtClean="0"/>
              <a:t>Large deletion/duplication analysis</a:t>
            </a:r>
          </a:p>
        </p:txBody>
      </p:sp>
    </p:spTree>
    <p:extLst>
      <p:ext uri="{BB962C8B-B14F-4D97-AF65-F5344CB8AC3E}">
        <p14:creationId xmlns:p14="http://schemas.microsoft.com/office/powerpoint/2010/main" val="14727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4119"/>
            <a:ext cx="7467600" cy="563562"/>
          </a:xfrm>
        </p:spPr>
        <p:txBody>
          <a:bodyPr/>
          <a:lstStyle/>
          <a:p>
            <a:r>
              <a:rPr lang="en-US" dirty="0" smtClean="0"/>
              <a:t>Hemophilia A (F8) Gene Testing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20226229"/>
              </p:ext>
            </p:extLst>
          </p:nvPr>
        </p:nvGraphicFramePr>
        <p:xfrm>
          <a:off x="228600" y="838200"/>
          <a:ext cx="8610600" cy="57144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1540"/>
                <a:gridCol w="1421812"/>
                <a:gridCol w="1421812"/>
                <a:gridCol w="1421812"/>
                <a:gridCol w="1421812"/>
                <a:gridCol w="1421812"/>
              </a:tblGrid>
              <a:tr h="29030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Test Method</a:t>
                      </a:r>
                    </a:p>
                  </a:txBody>
                  <a:tcPr marL="47317" marR="47317" marT="23658" marB="23658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Mutations Detected</a:t>
                      </a:r>
                    </a:p>
                  </a:txBody>
                  <a:tcPr marL="47317" marR="47317" marT="23658" marB="23658" anchor="ctr"/>
                </a:tc>
                <a:tc gridSpan="4">
                  <a:txBody>
                    <a:bodyPr/>
                    <a:lstStyle/>
                    <a:p>
                      <a:pPr algn="l" fontAlgn="ctr"/>
                      <a:endParaRPr lang="en-US" sz="1600" dirty="0">
                        <a:effectLst/>
                      </a:endParaRPr>
                    </a:p>
                  </a:txBody>
                  <a:tcPr marL="47317" marR="47317" marT="23658" marB="2365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Severe Hemophilia A</a:t>
                      </a:r>
                    </a:p>
                  </a:txBody>
                  <a:tcPr marL="47317" marR="47317" marT="23658" marB="2365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>
                          <a:effectLst/>
                        </a:rPr>
                        <a:t>Moderate or Mild Hemophilia A</a:t>
                      </a:r>
                    </a:p>
                  </a:txBody>
                  <a:tcPr marL="47317" marR="47317" marT="23658" marB="2365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Affected Males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Carrier Females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>
                          <a:effectLst/>
                        </a:rPr>
                        <a:t>Affected Males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Carrier Females</a:t>
                      </a:r>
                    </a:p>
                  </a:txBody>
                  <a:tcPr marL="47317" marR="47317" marT="23658" marB="23658" anchor="ctr"/>
                </a:tc>
              </a:tr>
              <a:tr h="7140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Targeted mutation analysis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Intron 22-A inversion 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48% 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48% 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0% 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0% </a:t>
                      </a:r>
                    </a:p>
                  </a:txBody>
                  <a:tcPr marL="47317" marR="47317" marT="23658" marB="23658" anchor="ctr"/>
                </a:tc>
              </a:tr>
              <a:tr h="549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Intron 1 inversion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2-3% 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2-3% 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0% 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0% </a:t>
                      </a:r>
                    </a:p>
                  </a:txBody>
                  <a:tcPr marL="47317" marR="47317" marT="23658" marB="23658" anchor="ctr"/>
                </a:tc>
              </a:tr>
              <a:tr h="1373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Sequence analysis / mutation scanning 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Sequence </a:t>
                      </a:r>
                      <a:r>
                        <a:rPr lang="en-US" sz="1600" dirty="0" smtClean="0">
                          <a:effectLst/>
                        </a:rPr>
                        <a:t>variants</a:t>
                      </a:r>
                      <a:endParaRPr lang="en-US" sz="1600" dirty="0">
                        <a:effectLst/>
                      </a:endParaRP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49% 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43% 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76%-99% 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76%-98% </a:t>
                      </a:r>
                    </a:p>
                  </a:txBody>
                  <a:tcPr marL="47317" marR="47317" marT="23658" marB="23658" anchor="ctr"/>
                </a:tc>
              </a:tr>
              <a:tr h="17026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Deletion / duplication analysis 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Deletion / duplication of one or more exons or the whole gene 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6%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6%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&lt;1%</a:t>
                      </a:r>
                    </a:p>
                  </a:txBody>
                  <a:tcPr marL="47317" marR="47317" marT="23658" marB="23658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>
                          <a:effectLst/>
                        </a:rPr>
                        <a:t>&lt;1%</a:t>
                      </a:r>
                    </a:p>
                  </a:txBody>
                  <a:tcPr marL="47317" marR="47317" marT="23658" marB="23658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99296" y="6550223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courtesy </a:t>
            </a:r>
            <a:r>
              <a:rPr lang="en-US" sz="1400" dirty="0" err="1" smtClean="0"/>
              <a:t>GeneReviews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45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Hemophilia B (Christmas Disease)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077200" cy="5102352"/>
          </a:xfrm>
        </p:spPr>
        <p:txBody>
          <a:bodyPr>
            <a:normAutofit/>
          </a:bodyPr>
          <a:lstStyle/>
          <a:p>
            <a:r>
              <a:rPr lang="en-US" u="sng" dirty="0" smtClean="0"/>
              <a:t>Gene</a:t>
            </a:r>
            <a:r>
              <a:rPr lang="en-US" dirty="0" smtClean="0"/>
              <a:t>: </a:t>
            </a:r>
            <a:r>
              <a:rPr lang="en-US" i="1" dirty="0" smtClean="0"/>
              <a:t>F9</a:t>
            </a:r>
            <a:r>
              <a:rPr lang="en-US" dirty="0" smtClean="0"/>
              <a:t> (Xq27) (&gt;1000 known mutations)	</a:t>
            </a:r>
          </a:p>
          <a:p>
            <a:r>
              <a:rPr lang="en-US" u="sng" dirty="0" smtClean="0"/>
              <a:t>Inheritance</a:t>
            </a:r>
            <a:r>
              <a:rPr lang="en-US" dirty="0" smtClean="0"/>
              <a:t>: X-linked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(50% are </a:t>
            </a:r>
            <a:r>
              <a:rPr lang="en-US" b="1" i="1" dirty="0" smtClean="0">
                <a:solidFill>
                  <a:srgbClr val="FF0000"/>
                </a:solidFill>
              </a:rPr>
              <a:t>de novo </a:t>
            </a:r>
            <a:r>
              <a:rPr lang="en-US" b="1" dirty="0" smtClean="0">
                <a:solidFill>
                  <a:srgbClr val="FF0000"/>
                </a:solidFill>
              </a:rPr>
              <a:t>or not inherited)</a:t>
            </a:r>
          </a:p>
          <a:p>
            <a:r>
              <a:rPr lang="en-US" u="sng" dirty="0" smtClean="0"/>
              <a:t>Protein</a:t>
            </a:r>
            <a:r>
              <a:rPr lang="en-US" dirty="0" smtClean="0"/>
              <a:t>: Coagulation clotting factor IX (9)	</a:t>
            </a:r>
          </a:p>
          <a:p>
            <a:r>
              <a:rPr lang="en-US" u="sng" dirty="0" smtClean="0"/>
              <a:t>Incidence</a:t>
            </a:r>
            <a:r>
              <a:rPr lang="en-US" dirty="0" smtClean="0"/>
              <a:t>: 1:20,000- 1 in 25,000 males</a:t>
            </a:r>
          </a:p>
          <a:p>
            <a:r>
              <a:rPr lang="en-US" dirty="0" smtClean="0"/>
              <a:t>Factor IX levels:</a:t>
            </a:r>
          </a:p>
          <a:p>
            <a:pPr lvl="1"/>
            <a:r>
              <a:rPr lang="en-US" dirty="0" smtClean="0"/>
              <a:t>Severe: &lt;1%</a:t>
            </a:r>
          </a:p>
          <a:p>
            <a:pPr lvl="1"/>
            <a:r>
              <a:rPr lang="en-US" dirty="0" smtClean="0"/>
              <a:t>Moderate: 1-5%</a:t>
            </a:r>
          </a:p>
          <a:p>
            <a:pPr lvl="1"/>
            <a:r>
              <a:rPr lang="en-US" dirty="0" smtClean="0"/>
              <a:t>Mild: 6-30%</a:t>
            </a:r>
          </a:p>
          <a:p>
            <a:pPr lvl="1"/>
            <a:r>
              <a:rPr lang="en-US" dirty="0" smtClean="0"/>
              <a:t>10% of carrier females have Factor IX levels &lt;35%</a:t>
            </a:r>
          </a:p>
          <a:p>
            <a:pPr lvl="2"/>
            <a:r>
              <a:rPr lang="en-US" dirty="0" smtClean="0"/>
              <a:t>Factor levels don’t increase in pregnancy (stable in life)</a:t>
            </a:r>
          </a:p>
          <a:p>
            <a:r>
              <a:rPr lang="en-US" dirty="0" smtClean="0"/>
              <a:t>Genetic testing (sequencing) detects &gt;99% mutations</a:t>
            </a:r>
          </a:p>
        </p:txBody>
      </p:sp>
    </p:spTree>
    <p:extLst>
      <p:ext uri="{BB962C8B-B14F-4D97-AF65-F5344CB8AC3E}">
        <p14:creationId xmlns:p14="http://schemas.microsoft.com/office/powerpoint/2010/main" val="5257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Why do we need Genetic Testing?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848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Better understanding of severity/prognosis</a:t>
            </a:r>
          </a:p>
          <a:p>
            <a:pPr lvl="1"/>
            <a:r>
              <a:rPr lang="en-US" dirty="0" err="1" smtClean="0"/>
              <a:t>Geneotype</a:t>
            </a:r>
            <a:r>
              <a:rPr lang="en-US" dirty="0" smtClean="0"/>
              <a:t>/phenotype correlation</a:t>
            </a:r>
          </a:p>
          <a:p>
            <a:pPr lvl="1"/>
            <a:r>
              <a:rPr lang="en-US" dirty="0" smtClean="0"/>
              <a:t>Intron 22 inversion is </a:t>
            </a:r>
            <a:r>
              <a:rPr lang="en-US" u="sng" dirty="0" smtClean="0"/>
              <a:t>always</a:t>
            </a:r>
            <a:r>
              <a:rPr lang="en-US" dirty="0" smtClean="0"/>
              <a:t> severe 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Risk for inhibitors, especially in families where only 1 child is affected</a:t>
            </a:r>
          </a:p>
          <a:p>
            <a:pPr lvl="1"/>
            <a:r>
              <a:rPr lang="en-US" dirty="0" smtClean="0"/>
              <a:t>20-30% develop inhibitors to Factor</a:t>
            </a:r>
          </a:p>
          <a:p>
            <a:pPr lvl="1"/>
            <a:r>
              <a:rPr lang="en-US" dirty="0" smtClean="0"/>
              <a:t>Large deletions/certain mutations have higher risk than inversion 22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Family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48768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Accurate determination of carrier </a:t>
            </a:r>
            <a:r>
              <a:rPr lang="en-US" dirty="0" smtClean="0"/>
              <a:t>status is important</a:t>
            </a:r>
          </a:p>
          <a:p>
            <a:pPr lvl="1"/>
            <a:r>
              <a:rPr lang="en-US" dirty="0" smtClean="0"/>
              <a:t>Factor levels are not sufficient for carrier testing</a:t>
            </a:r>
          </a:p>
          <a:p>
            <a:r>
              <a:rPr lang="en-US" dirty="0" smtClean="0"/>
              <a:t>If family mutation is not known, carrier testing is typically not available </a:t>
            </a:r>
          </a:p>
          <a:p>
            <a:r>
              <a:rPr lang="en-US" dirty="0" smtClean="0"/>
              <a:t>Families often do not know details of affected relatives</a:t>
            </a:r>
          </a:p>
          <a:p>
            <a:r>
              <a:rPr lang="en-US" dirty="0" smtClean="0"/>
              <a:t>Genetic Counseling recommended prior to pregnancy to discuss risks/options</a:t>
            </a:r>
          </a:p>
          <a:p>
            <a:r>
              <a:rPr lang="en-US" dirty="0" smtClean="0"/>
              <a:t>Carriers should have Factor levels checked prior to pregnancy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timewellness.files.wordpress.com/2010/03/baby-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739" y="1066800"/>
            <a:ext cx="2857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-593" r="15363" b="593"/>
          <a:stretch/>
        </p:blipFill>
        <p:spPr>
          <a:xfrm>
            <a:off x="5334000" y="3581400"/>
            <a:ext cx="2760133" cy="19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800600" cy="715962"/>
          </a:xfrm>
        </p:spPr>
        <p:txBody>
          <a:bodyPr/>
          <a:lstStyle/>
          <a:p>
            <a:r>
              <a:rPr lang="en-US" dirty="0" smtClean="0"/>
              <a:t>Prenatal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54864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Available at 10 </a:t>
            </a:r>
            <a:r>
              <a:rPr lang="en-US" dirty="0"/>
              <a:t>weeks </a:t>
            </a:r>
            <a:r>
              <a:rPr lang="en-US" dirty="0" smtClean="0"/>
              <a:t>gestation and beyond</a:t>
            </a:r>
          </a:p>
          <a:p>
            <a:pPr lvl="1"/>
            <a:r>
              <a:rPr lang="en-US" dirty="0" smtClean="0"/>
              <a:t>Chorionic Villus Sampling</a:t>
            </a:r>
          </a:p>
          <a:p>
            <a:pPr lvl="2"/>
            <a:r>
              <a:rPr lang="en-US" dirty="0" smtClean="0"/>
              <a:t>0.5% risk for miscarriage </a:t>
            </a:r>
          </a:p>
          <a:p>
            <a:pPr lvl="1"/>
            <a:r>
              <a:rPr lang="en-US" dirty="0" smtClean="0"/>
              <a:t>Amniocentesis</a:t>
            </a:r>
          </a:p>
          <a:p>
            <a:pPr lvl="2"/>
            <a:r>
              <a:rPr lang="en-US" dirty="0" smtClean="0"/>
              <a:t>0.06% risk for miscarriage</a:t>
            </a:r>
          </a:p>
          <a:p>
            <a:pPr lvl="1"/>
            <a:r>
              <a:rPr lang="en-US" dirty="0" smtClean="0"/>
              <a:t>Fetal DNA in Mother’s blood (NIPT)</a:t>
            </a:r>
          </a:p>
          <a:p>
            <a:pPr lvl="2"/>
            <a:r>
              <a:rPr lang="en-US" dirty="0" smtClean="0"/>
              <a:t>Available at 10 </a:t>
            </a:r>
            <a:r>
              <a:rPr lang="en-US" dirty="0" err="1" smtClean="0"/>
              <a:t>wks</a:t>
            </a:r>
            <a:r>
              <a:rPr lang="en-US" dirty="0" smtClean="0"/>
              <a:t>+ for multiple conditions</a:t>
            </a:r>
          </a:p>
          <a:p>
            <a:pPr lvl="2"/>
            <a:r>
              <a:rPr lang="en-US" dirty="0" smtClean="0"/>
              <a:t>99% detection for gender</a:t>
            </a:r>
          </a:p>
          <a:p>
            <a:pPr lvl="2"/>
            <a:r>
              <a:rPr lang="en-US" dirty="0" smtClean="0"/>
              <a:t>Hemophilia testing coming soon?</a:t>
            </a:r>
            <a:endParaRPr lang="en-US" dirty="0"/>
          </a:p>
          <a:p>
            <a:r>
              <a:rPr lang="en-US" dirty="0"/>
              <a:t>Allows for decision making</a:t>
            </a:r>
          </a:p>
          <a:p>
            <a:r>
              <a:rPr lang="en-US" dirty="0"/>
              <a:t>Better management of </a:t>
            </a:r>
            <a:r>
              <a:rPr lang="en-US" dirty="0" smtClean="0"/>
              <a:t>pregnancy</a:t>
            </a:r>
            <a:endParaRPr lang="en-US" dirty="0"/>
          </a:p>
          <a:p>
            <a:pPr lvl="1"/>
            <a:r>
              <a:rPr lang="en-US" dirty="0" smtClean="0"/>
              <a:t>Check factor levels in carriers in 3</a:t>
            </a:r>
            <a:r>
              <a:rPr lang="en-US" baseline="30000" dirty="0" smtClean="0"/>
              <a:t>rd</a:t>
            </a:r>
            <a:r>
              <a:rPr lang="en-US" dirty="0" smtClean="0"/>
              <a:t> trimester</a:t>
            </a:r>
          </a:p>
          <a:p>
            <a:pPr lvl="1"/>
            <a:r>
              <a:rPr lang="en-US" dirty="0" smtClean="0"/>
              <a:t>Vaginal </a:t>
            </a:r>
            <a:r>
              <a:rPr lang="en-US" dirty="0"/>
              <a:t>vs. cesarean </a:t>
            </a:r>
            <a:r>
              <a:rPr lang="en-US" dirty="0" smtClean="0"/>
              <a:t>delivery</a:t>
            </a:r>
          </a:p>
          <a:p>
            <a:pPr lvl="1"/>
            <a:r>
              <a:rPr lang="en-US" dirty="0" smtClean="0"/>
              <a:t>Delivery in tertiary care center w/ factor on hand</a:t>
            </a:r>
            <a:endParaRPr lang="en-US" dirty="0"/>
          </a:p>
          <a:p>
            <a:pPr lvl="1"/>
            <a:r>
              <a:rPr lang="en-US" dirty="0"/>
              <a:t>Avoidance of </a:t>
            </a:r>
            <a:r>
              <a:rPr lang="en-US" dirty="0" smtClean="0"/>
              <a:t>vacuum/forceps/scalp electrodes</a:t>
            </a:r>
          </a:p>
          <a:p>
            <a:pPr lvl="1"/>
            <a:r>
              <a:rPr lang="en-US" dirty="0" smtClean="0"/>
              <a:t>Watching Mom carefully for post partum hemorrhage </a:t>
            </a:r>
            <a:endParaRPr lang="en-US" dirty="0"/>
          </a:p>
          <a:p>
            <a:pPr lvl="1"/>
            <a:r>
              <a:rPr lang="en-US" dirty="0"/>
              <a:t>Evaluation/treatment of affected newborn</a:t>
            </a:r>
          </a:p>
          <a:p>
            <a:pPr lvl="2"/>
            <a:r>
              <a:rPr lang="en-US" dirty="0"/>
              <a:t>1-2% risk for intracranial </a:t>
            </a:r>
            <a:r>
              <a:rPr lang="en-US" dirty="0" smtClean="0"/>
              <a:t>hemorrhage</a:t>
            </a:r>
          </a:p>
          <a:p>
            <a:pPr lvl="2"/>
            <a:r>
              <a:rPr lang="en-US" dirty="0" smtClean="0"/>
              <a:t>Cord blood testing for Factor level</a:t>
            </a:r>
            <a:endParaRPr lang="en-US" dirty="0"/>
          </a:p>
          <a:p>
            <a:pPr lvl="2"/>
            <a:r>
              <a:rPr lang="en-US" dirty="0"/>
              <a:t>Delayed circumcision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598803"/>
            <a:ext cx="2896223" cy="18846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92509"/>
            <a:ext cx="2820023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Preimplantation</a:t>
            </a:r>
            <a:r>
              <a:rPr lang="en-US" sz="2800" dirty="0" smtClean="0"/>
              <a:t> Genetic Diagnosis (PGD)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72000"/>
            <a:ext cx="2819400" cy="2105152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343400" cy="525475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Requires IVF and intra-cytoplasmic sperm injection (ICSI)</a:t>
            </a:r>
          </a:p>
          <a:p>
            <a:r>
              <a:rPr lang="en-US" sz="2000" dirty="0" smtClean="0"/>
              <a:t>Embryos are tested</a:t>
            </a:r>
          </a:p>
          <a:p>
            <a:pPr lvl="1"/>
            <a:r>
              <a:rPr lang="en-US" sz="1800" dirty="0" smtClean="0"/>
              <a:t>Hemophilia</a:t>
            </a:r>
          </a:p>
          <a:p>
            <a:pPr lvl="1"/>
            <a:r>
              <a:rPr lang="en-US" sz="1800" dirty="0" smtClean="0"/>
              <a:t>Common chromosome conditions</a:t>
            </a:r>
          </a:p>
          <a:p>
            <a:r>
              <a:rPr lang="en-US" sz="2100" dirty="0" smtClean="0"/>
              <a:t>Unaffected embryos implanted</a:t>
            </a:r>
          </a:p>
          <a:p>
            <a:r>
              <a:rPr lang="en-US" sz="2000" dirty="0" smtClean="0"/>
              <a:t>Total cost: ~$20,000-$25,000 per cycle </a:t>
            </a:r>
          </a:p>
          <a:p>
            <a:pPr lvl="1"/>
            <a:r>
              <a:rPr lang="en-US" u="sng" dirty="0" smtClean="0"/>
              <a:t>May </a:t>
            </a:r>
            <a:r>
              <a:rPr lang="en-US" dirty="0" smtClean="0"/>
              <a:t>take multiple cycles for successful pregnancy</a:t>
            </a:r>
          </a:p>
          <a:p>
            <a:pPr lvl="1"/>
            <a:r>
              <a:rPr lang="en-US" dirty="0" smtClean="0"/>
              <a:t>Available across the US</a:t>
            </a:r>
          </a:p>
          <a:p>
            <a:pPr lvl="1"/>
            <a:r>
              <a:rPr lang="en-US" dirty="0" smtClean="0"/>
              <a:t>1% of all births in 2012 were conceived through IVF</a:t>
            </a:r>
          </a:p>
          <a:p>
            <a:pPr lvl="1"/>
            <a:r>
              <a:rPr lang="en-US" dirty="0" smtClean="0"/>
              <a:t>Care of child with hemophilia is far greater $</a:t>
            </a:r>
          </a:p>
          <a:p>
            <a:r>
              <a:rPr lang="en-US" dirty="0" smtClean="0"/>
              <a:t>Note: Sperm sorting no longer available (not reliable)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3614244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467600" cy="4645152"/>
          </a:xfrm>
        </p:spPr>
        <p:txBody>
          <a:bodyPr/>
          <a:lstStyle/>
          <a:p>
            <a:r>
              <a:rPr lang="en-US" dirty="0" smtClean="0"/>
              <a:t>Review the inheritance of hemophilia A &amp; B</a:t>
            </a:r>
          </a:p>
          <a:p>
            <a:r>
              <a:rPr lang="en-US" dirty="0"/>
              <a:t>Review helpful tips for explaining </a:t>
            </a:r>
            <a:r>
              <a:rPr lang="en-US" dirty="0" smtClean="0"/>
              <a:t>genetics</a:t>
            </a:r>
          </a:p>
          <a:p>
            <a:r>
              <a:rPr lang="en-US" dirty="0" smtClean="0"/>
              <a:t>Discuss the importance of genetic testing</a:t>
            </a:r>
          </a:p>
          <a:p>
            <a:r>
              <a:rPr lang="en-US" dirty="0" smtClean="0"/>
              <a:t>Review “My Life, Our Family” initiative</a:t>
            </a:r>
          </a:p>
          <a:p>
            <a:r>
              <a:rPr lang="en-US" dirty="0" smtClean="0"/>
              <a:t>Discuss commonly held misunderstandings </a:t>
            </a:r>
          </a:p>
          <a:p>
            <a:r>
              <a:rPr lang="en-US" dirty="0" smtClean="0"/>
              <a:t>Answer 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5013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Genetic Testing Process: Genotyping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620000" cy="50261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Blood sent to one of a few DNA labs in the US</a:t>
            </a:r>
          </a:p>
          <a:p>
            <a:r>
              <a:rPr lang="en-US" dirty="0" smtClean="0"/>
              <a:t>Often a tiered approach to testing</a:t>
            </a:r>
          </a:p>
          <a:p>
            <a:pPr lvl="1"/>
            <a:r>
              <a:rPr lang="en-US" dirty="0" smtClean="0"/>
              <a:t>Inversion ($250-$350)</a:t>
            </a:r>
          </a:p>
          <a:p>
            <a:pPr lvl="1"/>
            <a:r>
              <a:rPr lang="en-US" dirty="0" smtClean="0"/>
              <a:t>Sequencing (~$1500)</a:t>
            </a:r>
          </a:p>
          <a:p>
            <a:pPr lvl="1"/>
            <a:r>
              <a:rPr lang="en-US" dirty="0" smtClean="0"/>
              <a:t>Deletion/Duplications (~$450)</a:t>
            </a:r>
          </a:p>
          <a:p>
            <a:r>
              <a:rPr lang="en-US" dirty="0" smtClean="0"/>
              <a:t>Expensive:  $350-$2,200</a:t>
            </a:r>
          </a:p>
          <a:p>
            <a:r>
              <a:rPr lang="en-US" dirty="0" smtClean="0"/>
              <a:t>Results in ~2-4 weeks</a:t>
            </a:r>
          </a:p>
          <a:p>
            <a:r>
              <a:rPr lang="en-US" u="sng" dirty="0" smtClean="0"/>
              <a:t>If</a:t>
            </a:r>
            <a:r>
              <a:rPr lang="en-US" dirty="0" smtClean="0"/>
              <a:t> mutation is known in the family, then testing of other relatives is easy and inexpensive (~$250-350)</a:t>
            </a:r>
          </a:p>
          <a:p>
            <a:r>
              <a:rPr lang="en-US" dirty="0" smtClean="0"/>
              <a:t>Insurance often doesn’t cover the cost </a:t>
            </a:r>
          </a:p>
          <a:p>
            <a:r>
              <a:rPr lang="en-US" dirty="0" smtClean="0"/>
              <a:t>End result:  </a:t>
            </a:r>
            <a:r>
              <a:rPr lang="en-US" dirty="0" smtClean="0">
                <a:solidFill>
                  <a:srgbClr val="C00000"/>
                </a:solidFill>
              </a:rPr>
              <a:t>Most have not had genotyping</a:t>
            </a:r>
          </a:p>
          <a:p>
            <a:pPr lvl="1"/>
            <a:r>
              <a:rPr lang="en-US" dirty="0" smtClean="0"/>
              <a:t>ATHN Study (October 2012): Only ~20% of hemophiliacs have had genotyping</a:t>
            </a:r>
          </a:p>
          <a:p>
            <a:pPr lvl="1"/>
            <a:r>
              <a:rPr lang="en-US" dirty="0" smtClean="0"/>
              <a:t>Study of &gt;1000 hemophilia community members showed 75% of families would do genetic testing if free/low cost</a:t>
            </a:r>
          </a:p>
        </p:txBody>
      </p:sp>
    </p:spTree>
    <p:extLst>
      <p:ext uri="{BB962C8B-B14F-4D97-AF65-F5344CB8AC3E}">
        <p14:creationId xmlns:p14="http://schemas.microsoft.com/office/powerpoint/2010/main" val="38293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My Life, Our Future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Collaboration between 4 organizations to provide genotyping and data storage for patients with hemophilia A &amp; B</a:t>
            </a:r>
          </a:p>
          <a:p>
            <a:r>
              <a:rPr lang="en-US" dirty="0"/>
              <a:t>A</a:t>
            </a:r>
            <a:r>
              <a:rPr lang="en-US" dirty="0" smtClean="0"/>
              <a:t>vailable free of charge to symptomatic/affected individuals through HTC</a:t>
            </a:r>
          </a:p>
          <a:p>
            <a:r>
              <a:rPr lang="en-US" dirty="0" smtClean="0"/>
              <a:t>Carrier testing hopefully available in 2015</a:t>
            </a:r>
          </a:p>
          <a:p>
            <a:r>
              <a:rPr lang="en-US" dirty="0" smtClean="0"/>
              <a:t>De-identified data available for researchers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57137"/>
            <a:ext cx="2654300" cy="104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77" y="5590512"/>
            <a:ext cx="2429256" cy="1014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46" y="4176621"/>
            <a:ext cx="2949517" cy="1080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2" y="5257137"/>
            <a:ext cx="2847975" cy="66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84" y="228600"/>
            <a:ext cx="2626816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637" y="403412"/>
            <a:ext cx="8312727" cy="1214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991" rIns="0" bIns="0" rtlCol="0">
            <a:noAutofit/>
          </a:bodyPr>
          <a:lstStyle/>
          <a:p>
            <a:pPr marL="79779" marR="11397"/>
            <a:r>
              <a:rPr sz="2900" spc="-22" dirty="0">
                <a:solidFill>
                  <a:srgbClr val="9C8D58"/>
                </a:solidFill>
                <a:latin typeface="Arial"/>
                <a:cs typeface="Arial"/>
              </a:rPr>
              <a:t>educationa</a:t>
            </a:r>
            <a:r>
              <a:rPr sz="2900" spc="-9" dirty="0">
                <a:solidFill>
                  <a:srgbClr val="9C8D58"/>
                </a:solidFill>
                <a:latin typeface="Arial"/>
                <a:cs typeface="Arial"/>
              </a:rPr>
              <a:t>l </a:t>
            </a:r>
            <a:r>
              <a:rPr sz="2900" spc="-22" dirty="0">
                <a:solidFill>
                  <a:srgbClr val="9C8D58"/>
                </a:solidFill>
                <a:latin typeface="Arial"/>
                <a:cs typeface="Arial"/>
              </a:rPr>
              <a:t>resource</a:t>
            </a:r>
            <a:r>
              <a:rPr sz="2900" spc="-18" dirty="0">
                <a:solidFill>
                  <a:srgbClr val="9C8D58"/>
                </a:solidFill>
                <a:latin typeface="Arial"/>
                <a:cs typeface="Arial"/>
              </a:rPr>
              <a:t>s</a:t>
            </a:r>
            <a:r>
              <a:rPr sz="2900" spc="-9" dirty="0">
                <a:solidFill>
                  <a:srgbClr val="9C8D58"/>
                </a:solidFill>
                <a:latin typeface="Arial"/>
                <a:cs typeface="Arial"/>
              </a:rPr>
              <a:t> </a:t>
            </a:r>
            <a:r>
              <a:rPr sz="2900" spc="-18" dirty="0">
                <a:solidFill>
                  <a:srgbClr val="9C8D58"/>
                </a:solidFill>
                <a:latin typeface="Arial"/>
                <a:cs typeface="Arial"/>
              </a:rPr>
              <a:t>fo</a:t>
            </a:r>
            <a:r>
              <a:rPr sz="2900" spc="-13" dirty="0">
                <a:solidFill>
                  <a:srgbClr val="9C8D58"/>
                </a:solidFill>
                <a:latin typeface="Arial"/>
                <a:cs typeface="Arial"/>
              </a:rPr>
              <a:t>r</a:t>
            </a:r>
            <a:r>
              <a:rPr sz="2900" spc="-9" dirty="0">
                <a:solidFill>
                  <a:srgbClr val="9C8D58"/>
                </a:solidFill>
                <a:latin typeface="Arial"/>
                <a:cs typeface="Arial"/>
              </a:rPr>
              <a:t> </a:t>
            </a:r>
            <a:r>
              <a:rPr sz="2900" spc="-22" dirty="0">
                <a:solidFill>
                  <a:srgbClr val="9C8D58"/>
                </a:solidFill>
                <a:latin typeface="Arial"/>
                <a:cs typeface="Arial"/>
              </a:rPr>
              <a:t>you</a:t>
            </a:r>
            <a:r>
              <a:rPr sz="2900" spc="-13" dirty="0">
                <a:solidFill>
                  <a:srgbClr val="9C8D58"/>
                </a:solidFill>
                <a:latin typeface="Arial"/>
                <a:cs typeface="Arial"/>
              </a:rPr>
              <a:t>r</a:t>
            </a:r>
            <a:r>
              <a:rPr sz="2900" spc="-9" dirty="0">
                <a:solidFill>
                  <a:srgbClr val="9C8D58"/>
                </a:solidFill>
                <a:latin typeface="Arial"/>
                <a:cs typeface="Arial"/>
              </a:rPr>
              <a:t> </a:t>
            </a:r>
            <a:r>
              <a:rPr sz="2900" spc="-18" dirty="0">
                <a:solidFill>
                  <a:srgbClr val="9C8D58"/>
                </a:solidFill>
                <a:latin typeface="Arial"/>
                <a:cs typeface="Arial"/>
              </a:rPr>
              <a:t>patients</a:t>
            </a:r>
            <a:r>
              <a:rPr sz="2900" spc="-9" dirty="0">
                <a:solidFill>
                  <a:srgbClr val="9C8D58"/>
                </a:solidFill>
                <a:latin typeface="Arial"/>
                <a:cs typeface="Arial"/>
              </a:rPr>
              <a:t> </a:t>
            </a:r>
            <a:r>
              <a:rPr sz="2900" spc="-22" dirty="0">
                <a:solidFill>
                  <a:srgbClr val="9C8D58"/>
                </a:solidFill>
                <a:latin typeface="Arial"/>
                <a:cs typeface="Arial"/>
              </a:rPr>
              <a:t>are</a:t>
            </a:r>
            <a:r>
              <a:rPr sz="2900" spc="-18" dirty="0">
                <a:solidFill>
                  <a:srgbClr val="9C8D58"/>
                </a:solidFill>
                <a:latin typeface="Arial"/>
                <a:cs typeface="Arial"/>
              </a:rPr>
              <a:t> available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5637" y="2130686"/>
            <a:ext cx="8312727" cy="864646"/>
          </a:xfrm>
          <a:custGeom>
            <a:avLst/>
            <a:gdLst/>
            <a:ahLst/>
            <a:cxnLst/>
            <a:rect l="l" t="t" r="r" b="b"/>
            <a:pathLst>
              <a:path w="9144000" h="979932">
                <a:moveTo>
                  <a:pt x="0" y="0"/>
                </a:moveTo>
                <a:lnTo>
                  <a:pt x="0" y="979932"/>
                </a:lnTo>
                <a:lnTo>
                  <a:pt x="9144000" y="979931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7858" y="2131358"/>
            <a:ext cx="3192087" cy="863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83874" y="2487706"/>
            <a:ext cx="6926" cy="507626"/>
          </a:xfrm>
          <a:custGeom>
            <a:avLst/>
            <a:gdLst/>
            <a:ahLst/>
            <a:cxnLst/>
            <a:rect l="l" t="t" r="r" b="b"/>
            <a:pathLst>
              <a:path w="7619" h="575309">
                <a:moveTo>
                  <a:pt x="0" y="0"/>
                </a:moveTo>
                <a:lnTo>
                  <a:pt x="0" y="575309"/>
                </a:lnTo>
                <a:lnTo>
                  <a:pt x="7619" y="575309"/>
                </a:lnTo>
                <a:lnTo>
                  <a:pt x="761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2545" y="2487706"/>
            <a:ext cx="5542" cy="507626"/>
          </a:xfrm>
          <a:custGeom>
            <a:avLst/>
            <a:gdLst/>
            <a:ahLst/>
            <a:cxnLst/>
            <a:rect l="l" t="t" r="r" b="b"/>
            <a:pathLst>
              <a:path w="6096" h="575309">
                <a:moveTo>
                  <a:pt x="0" y="0"/>
                </a:moveTo>
                <a:lnTo>
                  <a:pt x="0" y="575309"/>
                </a:lnTo>
                <a:lnTo>
                  <a:pt x="6096" y="575309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1161" y="2486361"/>
            <a:ext cx="2331026" cy="508971"/>
          </a:xfrm>
          <a:custGeom>
            <a:avLst/>
            <a:gdLst/>
            <a:ahLst/>
            <a:cxnLst/>
            <a:rect l="l" t="t" r="r" b="b"/>
            <a:pathLst>
              <a:path w="2564129" h="576834">
                <a:moveTo>
                  <a:pt x="2564130" y="576834"/>
                </a:moveTo>
                <a:lnTo>
                  <a:pt x="2564130" y="1523"/>
                </a:lnTo>
                <a:lnTo>
                  <a:pt x="2562606" y="0"/>
                </a:lnTo>
                <a:lnTo>
                  <a:pt x="1523" y="0"/>
                </a:lnTo>
                <a:lnTo>
                  <a:pt x="0" y="1524"/>
                </a:lnTo>
                <a:lnTo>
                  <a:pt x="0" y="576834"/>
                </a:lnTo>
                <a:lnTo>
                  <a:pt x="2564130" y="576834"/>
                </a:lnTo>
                <a:close/>
              </a:path>
            </a:pathLst>
          </a:custGeom>
          <a:solidFill>
            <a:srgbClr val="9C8C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8657" y="2640329"/>
            <a:ext cx="2177241" cy="355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8746" y="2792281"/>
            <a:ext cx="2157152" cy="203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8478" y="2487707"/>
            <a:ext cx="2306782" cy="949361"/>
          </a:xfrm>
          <a:custGeom>
            <a:avLst/>
            <a:gdLst/>
            <a:ahLst/>
            <a:cxnLst/>
            <a:rect l="l" t="t" r="r" b="b"/>
            <a:pathLst>
              <a:path w="2537460" h="1075943">
                <a:moveTo>
                  <a:pt x="2537460" y="375665"/>
                </a:moveTo>
                <a:lnTo>
                  <a:pt x="2537460" y="0"/>
                </a:lnTo>
                <a:lnTo>
                  <a:pt x="762" y="0"/>
                </a:lnTo>
                <a:lnTo>
                  <a:pt x="762" y="349757"/>
                </a:lnTo>
                <a:lnTo>
                  <a:pt x="0" y="349757"/>
                </a:lnTo>
                <a:lnTo>
                  <a:pt x="0" y="1075943"/>
                </a:lnTo>
                <a:lnTo>
                  <a:pt x="28320" y="976175"/>
                </a:lnTo>
                <a:lnTo>
                  <a:pt x="54860" y="886375"/>
                </a:lnTo>
                <a:lnTo>
                  <a:pt x="80800" y="806018"/>
                </a:lnTo>
                <a:lnTo>
                  <a:pt x="107320" y="734580"/>
                </a:lnTo>
                <a:lnTo>
                  <a:pt x="135600" y="671536"/>
                </a:lnTo>
                <a:lnTo>
                  <a:pt x="166820" y="616361"/>
                </a:lnTo>
                <a:lnTo>
                  <a:pt x="202161" y="568532"/>
                </a:lnTo>
                <a:lnTo>
                  <a:pt x="242803" y="527523"/>
                </a:lnTo>
                <a:lnTo>
                  <a:pt x="289926" y="492809"/>
                </a:lnTo>
                <a:lnTo>
                  <a:pt x="344709" y="463867"/>
                </a:lnTo>
                <a:lnTo>
                  <a:pt x="408334" y="440171"/>
                </a:lnTo>
                <a:lnTo>
                  <a:pt x="481980" y="421196"/>
                </a:lnTo>
                <a:lnTo>
                  <a:pt x="566827" y="406419"/>
                </a:lnTo>
                <a:lnTo>
                  <a:pt x="664056" y="395314"/>
                </a:lnTo>
                <a:lnTo>
                  <a:pt x="774846" y="387357"/>
                </a:lnTo>
                <a:lnTo>
                  <a:pt x="900379" y="382024"/>
                </a:lnTo>
                <a:lnTo>
                  <a:pt x="1041833" y="378788"/>
                </a:lnTo>
                <a:lnTo>
                  <a:pt x="1200390" y="377127"/>
                </a:lnTo>
                <a:lnTo>
                  <a:pt x="1377228" y="376515"/>
                </a:lnTo>
                <a:lnTo>
                  <a:pt x="1573530" y="376427"/>
                </a:lnTo>
                <a:lnTo>
                  <a:pt x="1573530" y="375665"/>
                </a:lnTo>
                <a:lnTo>
                  <a:pt x="2537460" y="3756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922" y="2616566"/>
            <a:ext cx="697345" cy="246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15694" y="2522444"/>
            <a:ext cx="534467" cy="1301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60913" y="2485016"/>
            <a:ext cx="2222961" cy="510315"/>
          </a:xfrm>
          <a:custGeom>
            <a:avLst/>
            <a:gdLst/>
            <a:ahLst/>
            <a:cxnLst/>
            <a:rect l="l" t="t" r="r" b="b"/>
            <a:pathLst>
              <a:path w="2445257" h="578357">
                <a:moveTo>
                  <a:pt x="0" y="0"/>
                </a:moveTo>
                <a:lnTo>
                  <a:pt x="0" y="578357"/>
                </a:lnTo>
                <a:lnTo>
                  <a:pt x="2445257" y="578357"/>
                </a:lnTo>
                <a:lnTo>
                  <a:pt x="2445257" y="0"/>
                </a:lnTo>
                <a:lnTo>
                  <a:pt x="0" y="0"/>
                </a:lnTo>
                <a:close/>
              </a:path>
            </a:pathLst>
          </a:custGeom>
          <a:solidFill>
            <a:srgbClr val="9C8C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65316" y="2485016"/>
            <a:ext cx="2771" cy="510315"/>
          </a:xfrm>
          <a:custGeom>
            <a:avLst/>
            <a:gdLst/>
            <a:ahLst/>
            <a:cxnLst/>
            <a:rect l="l" t="t" r="r" b="b"/>
            <a:pathLst>
              <a:path w="3048" h="578357">
                <a:moveTo>
                  <a:pt x="0" y="0"/>
                </a:moveTo>
                <a:lnTo>
                  <a:pt x="0" y="578357"/>
                </a:lnTo>
                <a:lnTo>
                  <a:pt x="3048" y="578357"/>
                </a:lnTo>
                <a:lnTo>
                  <a:pt x="3047" y="0"/>
                </a:lnTo>
                <a:lnTo>
                  <a:pt x="0" y="0"/>
                </a:lnTo>
                <a:close/>
              </a:path>
            </a:pathLst>
          </a:custGeom>
          <a:solidFill>
            <a:srgbClr val="9C8C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90802" y="2994659"/>
            <a:ext cx="4737562" cy="864646"/>
          </a:xfrm>
          <a:custGeom>
            <a:avLst/>
            <a:gdLst/>
            <a:ahLst/>
            <a:cxnLst/>
            <a:rect l="l" t="t" r="r" b="b"/>
            <a:pathLst>
              <a:path w="5211318" h="979932">
                <a:moveTo>
                  <a:pt x="0" y="0"/>
                </a:moveTo>
                <a:lnTo>
                  <a:pt x="0" y="979932"/>
                </a:lnTo>
                <a:lnTo>
                  <a:pt x="5211318" y="979932"/>
                </a:lnTo>
                <a:lnTo>
                  <a:pt x="521131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61160" y="2994659"/>
            <a:ext cx="1385" cy="864646"/>
          </a:xfrm>
          <a:custGeom>
            <a:avLst/>
            <a:gdLst/>
            <a:ahLst/>
            <a:cxnLst/>
            <a:rect l="l" t="t" r="r" b="b"/>
            <a:pathLst>
              <a:path w="1524" h="979932">
                <a:moveTo>
                  <a:pt x="0" y="0"/>
                </a:moveTo>
                <a:lnTo>
                  <a:pt x="0" y="979932"/>
                </a:lnTo>
                <a:lnTo>
                  <a:pt x="1524" y="979932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3989" y="2995331"/>
            <a:ext cx="3225338" cy="8639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60913" y="2994660"/>
            <a:ext cx="2229888" cy="760430"/>
          </a:xfrm>
          <a:custGeom>
            <a:avLst/>
            <a:gdLst/>
            <a:ahLst/>
            <a:cxnLst/>
            <a:rect l="l" t="t" r="r" b="b"/>
            <a:pathLst>
              <a:path w="2452877" h="861821">
                <a:moveTo>
                  <a:pt x="0" y="0"/>
                </a:moveTo>
                <a:lnTo>
                  <a:pt x="0" y="861821"/>
                </a:lnTo>
                <a:lnTo>
                  <a:pt x="2452877" y="861821"/>
                </a:lnTo>
                <a:lnTo>
                  <a:pt x="24528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62546" y="2994660"/>
            <a:ext cx="5541" cy="760430"/>
          </a:xfrm>
          <a:custGeom>
            <a:avLst/>
            <a:gdLst/>
            <a:ahLst/>
            <a:cxnLst/>
            <a:rect l="l" t="t" r="r" b="b"/>
            <a:pathLst>
              <a:path w="6095" h="861821">
                <a:moveTo>
                  <a:pt x="0" y="0"/>
                </a:moveTo>
                <a:lnTo>
                  <a:pt x="0" y="861821"/>
                </a:lnTo>
                <a:lnTo>
                  <a:pt x="6095" y="861821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635" y="2995331"/>
            <a:ext cx="0" cy="863974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70"/>
                </a:lnTo>
                <a:lnTo>
                  <a:pt x="0" y="0"/>
                </a:lnTo>
                <a:close/>
              </a:path>
            </a:pathLst>
          </a:custGeom>
          <a:solidFill>
            <a:srgbClr val="9C8C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90802" y="2995332"/>
            <a:ext cx="0" cy="1727947"/>
          </a:xfrm>
          <a:custGeom>
            <a:avLst/>
            <a:gdLst/>
            <a:ahLst/>
            <a:cxnLst/>
            <a:rect l="l" t="t" r="r" b="b"/>
            <a:pathLst>
              <a:path h="1958340">
                <a:moveTo>
                  <a:pt x="0" y="0"/>
                </a:moveTo>
                <a:lnTo>
                  <a:pt x="0" y="1958340"/>
                </a:lnTo>
              </a:path>
            </a:pathLst>
          </a:custGeom>
          <a:ln w="4318">
            <a:solidFill>
              <a:srgbClr val="9C8C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2338" y="2995332"/>
            <a:ext cx="10159" cy="751017"/>
          </a:xfrm>
          <a:custGeom>
            <a:avLst/>
            <a:gdLst/>
            <a:ahLst/>
            <a:cxnLst/>
            <a:rect l="l" t="t" r="r" b="b"/>
            <a:pathLst>
              <a:path w="11175" h="851153">
                <a:moveTo>
                  <a:pt x="0" y="0"/>
                </a:moveTo>
                <a:lnTo>
                  <a:pt x="0" y="851153"/>
                </a:lnTo>
                <a:lnTo>
                  <a:pt x="11175" y="851153"/>
                </a:lnTo>
                <a:lnTo>
                  <a:pt x="111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8657" y="2995331"/>
            <a:ext cx="2204257" cy="8639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2550" y="2995332"/>
            <a:ext cx="30941" cy="751017"/>
          </a:xfrm>
          <a:custGeom>
            <a:avLst/>
            <a:gdLst/>
            <a:ahLst/>
            <a:cxnLst/>
            <a:rect l="l" t="t" r="r" b="b"/>
            <a:pathLst>
              <a:path w="34035" h="851153">
                <a:moveTo>
                  <a:pt x="0" y="0"/>
                </a:moveTo>
                <a:lnTo>
                  <a:pt x="0" y="851153"/>
                </a:lnTo>
                <a:lnTo>
                  <a:pt x="34035" y="851153"/>
                </a:lnTo>
                <a:lnTo>
                  <a:pt x="340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38746" y="2995332"/>
            <a:ext cx="1888374" cy="6333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23656" y="2995332"/>
            <a:ext cx="272241" cy="7530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38746" y="3626672"/>
            <a:ext cx="1886988" cy="121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78478" y="2487707"/>
            <a:ext cx="2306782" cy="949361"/>
          </a:xfrm>
          <a:custGeom>
            <a:avLst/>
            <a:gdLst/>
            <a:ahLst/>
            <a:cxnLst/>
            <a:rect l="l" t="t" r="r" b="b"/>
            <a:pathLst>
              <a:path w="2537460" h="1075943">
                <a:moveTo>
                  <a:pt x="2537460" y="375665"/>
                </a:moveTo>
                <a:lnTo>
                  <a:pt x="2537460" y="0"/>
                </a:lnTo>
                <a:lnTo>
                  <a:pt x="762" y="0"/>
                </a:lnTo>
                <a:lnTo>
                  <a:pt x="762" y="349757"/>
                </a:lnTo>
                <a:lnTo>
                  <a:pt x="0" y="349757"/>
                </a:lnTo>
                <a:lnTo>
                  <a:pt x="0" y="1075943"/>
                </a:lnTo>
                <a:lnTo>
                  <a:pt x="28320" y="976175"/>
                </a:lnTo>
                <a:lnTo>
                  <a:pt x="54860" y="886375"/>
                </a:lnTo>
                <a:lnTo>
                  <a:pt x="80800" y="806018"/>
                </a:lnTo>
                <a:lnTo>
                  <a:pt x="107320" y="734580"/>
                </a:lnTo>
                <a:lnTo>
                  <a:pt x="135600" y="671536"/>
                </a:lnTo>
                <a:lnTo>
                  <a:pt x="166820" y="616361"/>
                </a:lnTo>
                <a:lnTo>
                  <a:pt x="202161" y="568532"/>
                </a:lnTo>
                <a:lnTo>
                  <a:pt x="242803" y="527523"/>
                </a:lnTo>
                <a:lnTo>
                  <a:pt x="289926" y="492809"/>
                </a:lnTo>
                <a:lnTo>
                  <a:pt x="344709" y="463867"/>
                </a:lnTo>
                <a:lnTo>
                  <a:pt x="408334" y="440171"/>
                </a:lnTo>
                <a:lnTo>
                  <a:pt x="481980" y="421196"/>
                </a:lnTo>
                <a:lnTo>
                  <a:pt x="566827" y="406419"/>
                </a:lnTo>
                <a:lnTo>
                  <a:pt x="664056" y="395314"/>
                </a:lnTo>
                <a:lnTo>
                  <a:pt x="774846" y="387357"/>
                </a:lnTo>
                <a:lnTo>
                  <a:pt x="900379" y="382024"/>
                </a:lnTo>
                <a:lnTo>
                  <a:pt x="1041833" y="378788"/>
                </a:lnTo>
                <a:lnTo>
                  <a:pt x="1200390" y="377127"/>
                </a:lnTo>
                <a:lnTo>
                  <a:pt x="1377228" y="376515"/>
                </a:lnTo>
                <a:lnTo>
                  <a:pt x="1573530" y="376427"/>
                </a:lnTo>
                <a:lnTo>
                  <a:pt x="1573530" y="375665"/>
                </a:lnTo>
                <a:lnTo>
                  <a:pt x="2537460" y="3756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13329" y="3238500"/>
            <a:ext cx="883688" cy="4159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68087" y="2487706"/>
            <a:ext cx="0" cy="1371599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0"/>
                </a:moveTo>
                <a:lnTo>
                  <a:pt x="0" y="15544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5636" y="2995331"/>
            <a:ext cx="1249680" cy="863974"/>
          </a:xfrm>
          <a:custGeom>
            <a:avLst/>
            <a:gdLst/>
            <a:ahLst/>
            <a:cxnLst/>
            <a:rect l="l" t="t" r="r" b="b"/>
            <a:pathLst>
              <a:path w="1374648" h="979170">
                <a:moveTo>
                  <a:pt x="1374648" y="979170"/>
                </a:moveTo>
                <a:lnTo>
                  <a:pt x="1374648" y="0"/>
                </a:lnTo>
                <a:lnTo>
                  <a:pt x="0" y="0"/>
                </a:lnTo>
                <a:lnTo>
                  <a:pt x="0" y="979170"/>
                </a:lnTo>
                <a:lnTo>
                  <a:pt x="1374648" y="979170"/>
                </a:lnTo>
                <a:close/>
              </a:path>
            </a:pathLst>
          </a:custGeom>
          <a:solidFill>
            <a:srgbClr val="9C8C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82489" y="2995332"/>
            <a:ext cx="0" cy="1727947"/>
          </a:xfrm>
          <a:custGeom>
            <a:avLst/>
            <a:gdLst/>
            <a:ahLst/>
            <a:cxnLst/>
            <a:rect l="l" t="t" r="r" b="b"/>
            <a:pathLst>
              <a:path h="1958340">
                <a:moveTo>
                  <a:pt x="0" y="0"/>
                </a:moveTo>
                <a:lnTo>
                  <a:pt x="0" y="1958340"/>
                </a:lnTo>
              </a:path>
            </a:pathLst>
          </a:custGeom>
          <a:ln w="4318">
            <a:solidFill>
              <a:srgbClr val="9C8C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90802" y="3858633"/>
            <a:ext cx="4737562" cy="864646"/>
          </a:xfrm>
          <a:custGeom>
            <a:avLst/>
            <a:gdLst/>
            <a:ahLst/>
            <a:cxnLst/>
            <a:rect l="l" t="t" r="r" b="b"/>
            <a:pathLst>
              <a:path w="5211318" h="979932">
                <a:moveTo>
                  <a:pt x="0" y="0"/>
                </a:moveTo>
                <a:lnTo>
                  <a:pt x="0" y="979932"/>
                </a:lnTo>
                <a:lnTo>
                  <a:pt x="5211318" y="979932"/>
                </a:lnTo>
                <a:lnTo>
                  <a:pt x="521131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61160" y="3858633"/>
            <a:ext cx="1385" cy="864646"/>
          </a:xfrm>
          <a:custGeom>
            <a:avLst/>
            <a:gdLst/>
            <a:ahLst/>
            <a:cxnLst/>
            <a:rect l="l" t="t" r="r" b="b"/>
            <a:pathLst>
              <a:path w="1524" h="979932">
                <a:moveTo>
                  <a:pt x="0" y="0"/>
                </a:moveTo>
                <a:lnTo>
                  <a:pt x="0" y="979932"/>
                </a:lnTo>
                <a:lnTo>
                  <a:pt x="1524" y="979932"/>
                </a:lnTo>
                <a:lnTo>
                  <a:pt x="1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3371" y="3826136"/>
            <a:ext cx="3225338" cy="8971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60913" y="4297007"/>
            <a:ext cx="2229888" cy="426272"/>
          </a:xfrm>
          <a:custGeom>
            <a:avLst/>
            <a:gdLst/>
            <a:ahLst/>
            <a:cxnLst/>
            <a:rect l="l" t="t" r="r" b="b"/>
            <a:pathLst>
              <a:path w="2452877" h="483108">
                <a:moveTo>
                  <a:pt x="0" y="0"/>
                </a:moveTo>
                <a:lnTo>
                  <a:pt x="0" y="483108"/>
                </a:lnTo>
                <a:lnTo>
                  <a:pt x="2452877" y="483108"/>
                </a:lnTo>
                <a:lnTo>
                  <a:pt x="24528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62546" y="4297007"/>
            <a:ext cx="5541" cy="426272"/>
          </a:xfrm>
          <a:custGeom>
            <a:avLst/>
            <a:gdLst/>
            <a:ahLst/>
            <a:cxnLst/>
            <a:rect l="l" t="t" r="r" b="b"/>
            <a:pathLst>
              <a:path w="6095" h="483108">
                <a:moveTo>
                  <a:pt x="0" y="0"/>
                </a:moveTo>
                <a:lnTo>
                  <a:pt x="0" y="483108"/>
                </a:lnTo>
                <a:lnTo>
                  <a:pt x="6095" y="483108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5635" y="3859305"/>
            <a:ext cx="0" cy="863974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70"/>
                </a:lnTo>
                <a:lnTo>
                  <a:pt x="0" y="0"/>
                </a:lnTo>
                <a:close/>
              </a:path>
            </a:pathLst>
          </a:custGeom>
          <a:solidFill>
            <a:srgbClr val="9C8C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38746" y="3859305"/>
            <a:ext cx="2154381" cy="1727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60912" y="3755091"/>
            <a:ext cx="2222962" cy="541916"/>
          </a:xfrm>
          <a:custGeom>
            <a:avLst/>
            <a:gdLst/>
            <a:ahLst/>
            <a:cxnLst/>
            <a:rect l="l" t="t" r="r" b="b"/>
            <a:pathLst>
              <a:path w="2445258" h="614172">
                <a:moveTo>
                  <a:pt x="0" y="0"/>
                </a:moveTo>
                <a:lnTo>
                  <a:pt x="0" y="614172"/>
                </a:lnTo>
                <a:lnTo>
                  <a:pt x="2445258" y="614172"/>
                </a:lnTo>
                <a:lnTo>
                  <a:pt x="24452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68087" y="2487706"/>
            <a:ext cx="0" cy="2235573"/>
          </a:xfrm>
          <a:custGeom>
            <a:avLst/>
            <a:gdLst/>
            <a:ahLst/>
            <a:cxnLst/>
            <a:rect l="l" t="t" r="r" b="b"/>
            <a:pathLst>
              <a:path h="2533650">
                <a:moveTo>
                  <a:pt x="0" y="0"/>
                </a:moveTo>
                <a:lnTo>
                  <a:pt x="0" y="25336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76810" y="4581861"/>
            <a:ext cx="2094184" cy="883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74039" y="3828825"/>
            <a:ext cx="2105960" cy="2934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76810" y="4226859"/>
            <a:ext cx="2096955" cy="1387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76810" y="4429909"/>
            <a:ext cx="2094876" cy="876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5636" y="3859305"/>
            <a:ext cx="1249680" cy="863974"/>
          </a:xfrm>
          <a:custGeom>
            <a:avLst/>
            <a:gdLst/>
            <a:ahLst/>
            <a:cxnLst/>
            <a:rect l="l" t="t" r="r" b="b"/>
            <a:pathLst>
              <a:path w="1374648" h="979170">
                <a:moveTo>
                  <a:pt x="1374648" y="979170"/>
                </a:moveTo>
                <a:lnTo>
                  <a:pt x="1374648" y="0"/>
                </a:lnTo>
                <a:lnTo>
                  <a:pt x="0" y="0"/>
                </a:lnTo>
                <a:lnTo>
                  <a:pt x="0" y="979170"/>
                </a:lnTo>
                <a:lnTo>
                  <a:pt x="1374648" y="979170"/>
                </a:lnTo>
                <a:close/>
              </a:path>
            </a:pathLst>
          </a:custGeom>
          <a:solidFill>
            <a:srgbClr val="9C8C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5637" y="5311589"/>
            <a:ext cx="8312727" cy="2756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227946" y="1838213"/>
            <a:ext cx="3878695" cy="35858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9115" marR="321965" indent="-307718">
              <a:buClr>
                <a:srgbClr val="585858"/>
              </a:buClr>
              <a:buFont typeface="Arial"/>
              <a:buChar char="•"/>
              <a:tabLst>
                <a:tab pos="318546" algn="l"/>
              </a:tabLst>
            </a:pPr>
            <a:r>
              <a:rPr sz="2200" spc="-36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585858"/>
                </a:solidFill>
                <a:latin typeface="Calibri"/>
                <a:cs typeface="Calibri"/>
              </a:rPr>
              <a:t>du</a:t>
            </a:r>
            <a:r>
              <a:rPr sz="2200" spc="-22" dirty="0">
                <a:solidFill>
                  <a:srgbClr val="585858"/>
                </a:solidFill>
                <a:latin typeface="Calibri"/>
                <a:cs typeface="Calibri"/>
              </a:rPr>
              <a:t>ca</a:t>
            </a:r>
            <a:r>
              <a:rPr sz="2200" spc="-9" dirty="0">
                <a:solidFill>
                  <a:srgbClr val="585858"/>
                </a:solidFill>
                <a:latin typeface="Calibri"/>
                <a:cs typeface="Calibri"/>
              </a:rPr>
              <a:t>tional </a:t>
            </a:r>
            <a:r>
              <a:rPr sz="2200" spc="-18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2200" spc="-36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200" spc="-31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200" spc="-13" dirty="0">
                <a:solidFill>
                  <a:srgbClr val="585858"/>
                </a:solidFill>
                <a:latin typeface="Calibri"/>
                <a:cs typeface="Calibri"/>
              </a:rPr>
              <a:t>erials</a:t>
            </a:r>
            <a:r>
              <a:rPr sz="2200" spc="-2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spc="-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2200" spc="-13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200" spc="-45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2200" spc="-4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200" spc="-18" dirty="0">
                <a:solidFill>
                  <a:srgbClr val="585858"/>
                </a:solidFill>
                <a:latin typeface="Calibri"/>
                <a:cs typeface="Calibri"/>
              </a:rPr>
              <a:t>rm</a:t>
            </a:r>
            <a:r>
              <a:rPr sz="2200" spc="-13" dirty="0">
                <a:solidFill>
                  <a:srgbClr val="585858"/>
                </a:solidFill>
                <a:latin typeface="Calibri"/>
                <a:cs typeface="Calibri"/>
              </a:rPr>
              <a:t> p</a:t>
            </a:r>
            <a:r>
              <a:rPr sz="2200" spc="-22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200" spc="-4" dirty="0">
                <a:solidFill>
                  <a:srgbClr val="585858"/>
                </a:solidFill>
                <a:latin typeface="Calibri"/>
                <a:cs typeface="Calibri"/>
              </a:rPr>
              <a:t>tie</a:t>
            </a:r>
            <a:r>
              <a:rPr sz="2200" spc="-27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2200" spc="-4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z="2200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sz="2200" spc="-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85858"/>
                </a:solidFill>
                <a:latin typeface="Calibri"/>
                <a:cs typeface="Calibri"/>
              </a:rPr>
              <a:t>about</a:t>
            </a:r>
            <a:r>
              <a:rPr sz="2200" spc="-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585858"/>
                </a:solidFill>
                <a:latin typeface="Calibri"/>
                <a:cs typeface="Calibri"/>
              </a:rPr>
              <a:t>My</a:t>
            </a:r>
            <a:r>
              <a:rPr sz="2200" i="1" spc="-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585858"/>
                </a:solidFill>
                <a:latin typeface="Calibri"/>
                <a:cs typeface="Calibri"/>
              </a:rPr>
              <a:t>Li</a:t>
            </a:r>
            <a:r>
              <a:rPr sz="2200" i="1" spc="-36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2200" i="1" spc="-9" dirty="0">
                <a:solidFill>
                  <a:srgbClr val="585858"/>
                </a:solidFill>
                <a:latin typeface="Calibri"/>
                <a:cs typeface="Calibri"/>
              </a:rPr>
              <a:t>e,</a:t>
            </a:r>
            <a:r>
              <a:rPr sz="2200" i="1" spc="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585858"/>
                </a:solidFill>
                <a:latin typeface="Calibri"/>
                <a:cs typeface="Calibri"/>
              </a:rPr>
              <a:t>Our </a:t>
            </a:r>
            <a:r>
              <a:rPr sz="2200" i="1" spc="-27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z="2200" i="1" dirty="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sz="2200" i="1" spc="-9" dirty="0">
                <a:solidFill>
                  <a:srgbClr val="585858"/>
                </a:solidFill>
                <a:latin typeface="Calibri"/>
                <a:cs typeface="Calibri"/>
              </a:rPr>
              <a:t>tu</a:t>
            </a:r>
            <a:r>
              <a:rPr sz="2200" i="1" spc="-13" dirty="0">
                <a:solidFill>
                  <a:srgbClr val="585858"/>
                </a:solidFill>
                <a:latin typeface="Calibri"/>
                <a:cs typeface="Calibri"/>
              </a:rPr>
              <a:t>re</a:t>
            </a:r>
            <a:r>
              <a:rPr sz="2200" i="1" spc="-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spc="-4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z="2200" spc="-36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200" spc="-18" dirty="0">
                <a:solidFill>
                  <a:srgbClr val="585858"/>
                </a:solidFill>
                <a:latin typeface="Calibri"/>
                <a:cs typeface="Calibri"/>
              </a:rPr>
              <a:t>og</a:t>
            </a:r>
            <a:r>
              <a:rPr sz="2200" spc="-54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20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2200" spc="-18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ts val="449"/>
              </a:lnSpc>
              <a:spcBef>
                <a:spcPts val="6"/>
              </a:spcBef>
              <a:buClr>
                <a:srgbClr val="585858"/>
              </a:buClr>
              <a:buFont typeface="Arial"/>
              <a:buChar char="•"/>
            </a:pPr>
            <a:endParaRPr sz="400" dirty="0"/>
          </a:p>
          <a:p>
            <a:pPr marL="677550" lvl="1" indent="-256432">
              <a:buClr>
                <a:srgbClr val="585858"/>
              </a:buClr>
              <a:buFont typeface="Arial"/>
              <a:buChar char="–"/>
              <a:tabLst>
                <a:tab pos="677550" algn="l"/>
              </a:tabLst>
            </a:pPr>
            <a:r>
              <a:rPr spc="-18" dirty="0">
                <a:solidFill>
                  <a:srgbClr val="585858"/>
                </a:solidFill>
                <a:latin typeface="Calibri"/>
                <a:cs typeface="Calibri"/>
              </a:rPr>
              <a:t>Wh</a:t>
            </a:r>
            <a:r>
              <a:rPr spc="-22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pc="-9" dirty="0">
                <a:solidFill>
                  <a:srgbClr val="585858"/>
                </a:solidFill>
                <a:latin typeface="Calibri"/>
                <a:cs typeface="Calibri"/>
              </a:rPr>
              <a:t>t is</a:t>
            </a:r>
            <a:r>
              <a:rPr spc="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27" dirty="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r>
              <a:rPr spc="-9" dirty="0">
                <a:solidFill>
                  <a:srgbClr val="585858"/>
                </a:solidFill>
                <a:latin typeface="Calibri"/>
                <a:cs typeface="Calibri"/>
              </a:rPr>
              <a:t>enotyping?</a:t>
            </a:r>
            <a:endParaRPr dirty="0">
              <a:latin typeface="Calibri"/>
              <a:cs typeface="Calibri"/>
            </a:endParaRPr>
          </a:p>
          <a:p>
            <a:pPr marL="678120" lvl="1" indent="-256432">
              <a:spcBef>
                <a:spcPts val="431"/>
              </a:spcBef>
              <a:buClr>
                <a:srgbClr val="585858"/>
              </a:buClr>
              <a:buFont typeface="Arial"/>
              <a:buChar char="–"/>
              <a:tabLst>
                <a:tab pos="677550" algn="l"/>
              </a:tabLst>
            </a:pPr>
            <a:r>
              <a:rPr spc="-4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pc="-40" dirty="0">
                <a:solidFill>
                  <a:srgbClr val="585858"/>
                </a:solidFill>
                <a:latin typeface="Calibri"/>
                <a:cs typeface="Calibri"/>
              </a:rPr>
              <a:t>v</a:t>
            </a:r>
            <a:r>
              <a:rPr spc="-9" dirty="0">
                <a:solidFill>
                  <a:srgbClr val="585858"/>
                </a:solidFill>
                <a:latin typeface="Calibri"/>
                <a:cs typeface="Calibri"/>
              </a:rPr>
              <a:t>ailability</a:t>
            </a:r>
            <a:endParaRPr dirty="0">
              <a:latin typeface="Calibri"/>
              <a:cs typeface="Calibri"/>
            </a:endParaRPr>
          </a:p>
          <a:p>
            <a:pPr marL="678120" lvl="1" indent="-256432">
              <a:spcBef>
                <a:spcPts val="431"/>
              </a:spcBef>
              <a:buClr>
                <a:srgbClr val="585858"/>
              </a:buClr>
              <a:buFont typeface="Arial"/>
              <a:buChar char="–"/>
              <a:tabLst>
                <a:tab pos="677550" algn="l"/>
              </a:tabLst>
            </a:pPr>
            <a:r>
              <a:rPr spc="-13" dirty="0">
                <a:solidFill>
                  <a:srgbClr val="585858"/>
                </a:solidFill>
                <a:latin typeface="Calibri"/>
                <a:cs typeface="Calibri"/>
              </a:rPr>
              <a:t>P</a:t>
            </a:r>
            <a:r>
              <a:rPr spc="-36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pc="-9" dirty="0">
                <a:solidFill>
                  <a:srgbClr val="585858"/>
                </a:solidFill>
                <a:latin typeface="Calibri"/>
                <a:cs typeface="Calibri"/>
              </a:rPr>
              <a:t>ocess</a:t>
            </a:r>
            <a:r>
              <a:rPr spc="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45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pc="-9" dirty="0">
                <a:solidFill>
                  <a:srgbClr val="585858"/>
                </a:solidFill>
                <a:latin typeface="Calibri"/>
                <a:cs typeface="Calibri"/>
              </a:rPr>
              <a:t>or</a:t>
            </a:r>
            <a:r>
              <a:rPr spc="-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9" dirty="0">
                <a:solidFill>
                  <a:srgbClr val="585858"/>
                </a:solidFill>
                <a:latin typeface="Calibri"/>
                <a:cs typeface="Calibri"/>
              </a:rPr>
              <a:t>particip</a:t>
            </a:r>
            <a:r>
              <a:rPr spc="-27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pc="-4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pc="-9" dirty="0">
                <a:solidFill>
                  <a:srgbClr val="585858"/>
                </a:solidFill>
                <a:latin typeface="Calibri"/>
                <a:cs typeface="Calibri"/>
              </a:rPr>
              <a:t>ion</a:t>
            </a:r>
            <a:endParaRPr dirty="0">
              <a:latin typeface="Calibri"/>
              <a:cs typeface="Calibri"/>
            </a:endParaRPr>
          </a:p>
          <a:p>
            <a:pPr marL="677550" marR="580676" lvl="1" indent="-256432">
              <a:spcBef>
                <a:spcPts val="431"/>
              </a:spcBef>
              <a:buClr>
                <a:srgbClr val="585858"/>
              </a:buClr>
              <a:buFont typeface="Arial"/>
              <a:buChar char="–"/>
              <a:tabLst>
                <a:tab pos="677550" algn="l"/>
              </a:tabLst>
            </a:pPr>
            <a:r>
              <a:rPr spc="-4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pc="-27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pc="-49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pc="-13" dirty="0">
                <a:solidFill>
                  <a:srgbClr val="585858"/>
                </a:solidFill>
                <a:latin typeface="Calibri"/>
                <a:cs typeface="Calibri"/>
              </a:rPr>
              <a:t>orm</a:t>
            </a:r>
            <a:r>
              <a:rPr spc="-22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pc="-9" dirty="0">
                <a:solidFill>
                  <a:srgbClr val="585858"/>
                </a:solidFill>
                <a:latin typeface="Calibri"/>
                <a:cs typeface="Calibri"/>
              </a:rPr>
              <a:t>tion</a:t>
            </a:r>
            <a:r>
              <a:rPr spc="-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9" dirty="0">
                <a:solidFill>
                  <a:srgbClr val="585858"/>
                </a:solidFill>
                <a:latin typeface="Calibri"/>
                <a:cs typeface="Calibri"/>
              </a:rPr>
              <a:t>about </a:t>
            </a:r>
            <a:r>
              <a:rPr spc="-49" dirty="0">
                <a:solidFill>
                  <a:srgbClr val="585858"/>
                </a:solidFill>
                <a:latin typeface="Calibri"/>
                <a:cs typeface="Calibri"/>
              </a:rPr>
              <a:t>f</a:t>
            </a:r>
            <a:r>
              <a:rPr spc="-13" dirty="0">
                <a:solidFill>
                  <a:srgbClr val="585858"/>
                </a:solidFill>
                <a:latin typeface="Calibri"/>
                <a:cs typeface="Calibri"/>
              </a:rPr>
              <a:t>ounding</a:t>
            </a:r>
            <a:r>
              <a:rPr spc="-9" dirty="0">
                <a:solidFill>
                  <a:srgbClr val="585858"/>
                </a:solidFill>
                <a:latin typeface="Calibri"/>
                <a:cs typeface="Calibri"/>
              </a:rPr>
              <a:t> partne</a:t>
            </a:r>
            <a:r>
              <a:rPr spc="-4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pc="-9" dirty="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endParaRPr dirty="0">
              <a:latin typeface="Calibri"/>
              <a:cs typeface="Calibri"/>
            </a:endParaRPr>
          </a:p>
          <a:p>
            <a:pPr marL="677550" lvl="1" indent="-256432">
              <a:spcBef>
                <a:spcPts val="431"/>
              </a:spcBef>
              <a:buClr>
                <a:srgbClr val="585858"/>
              </a:buClr>
              <a:buFont typeface="Arial"/>
              <a:buChar char="–"/>
              <a:tabLst>
                <a:tab pos="677550" algn="l"/>
              </a:tabLst>
            </a:pPr>
            <a:r>
              <a:rPr spc="-13" dirty="0">
                <a:solidFill>
                  <a:srgbClr val="585858"/>
                </a:solidFill>
                <a:latin typeface="Calibri"/>
                <a:cs typeface="Calibri"/>
              </a:rPr>
              <a:t>Spanish</a:t>
            </a:r>
            <a:r>
              <a:rPr spc="13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18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pc="-22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pc="-31" dirty="0">
                <a:solidFill>
                  <a:srgbClr val="585858"/>
                </a:solidFill>
                <a:latin typeface="Calibri"/>
                <a:cs typeface="Calibri"/>
              </a:rPr>
              <a:t>t</a:t>
            </a:r>
            <a:r>
              <a:rPr spc="-9" dirty="0">
                <a:solidFill>
                  <a:srgbClr val="585858"/>
                </a:solidFill>
                <a:latin typeface="Calibri"/>
                <a:cs typeface="Calibri"/>
              </a:rPr>
              <a:t>erials</a:t>
            </a:r>
            <a:r>
              <a:rPr spc="1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pc="-40" dirty="0">
                <a:solidFill>
                  <a:srgbClr val="585858"/>
                </a:solidFill>
                <a:latin typeface="Calibri"/>
                <a:cs typeface="Calibri"/>
              </a:rPr>
              <a:t>av</a:t>
            </a:r>
            <a:r>
              <a:rPr spc="-9" dirty="0">
                <a:solidFill>
                  <a:srgbClr val="585858"/>
                </a:solidFill>
                <a:latin typeface="Calibri"/>
                <a:cs typeface="Calibri"/>
              </a:rPr>
              <a:t>ailable</a:t>
            </a:r>
            <a:endParaRPr dirty="0">
              <a:latin typeface="Calibri"/>
              <a:cs typeface="Calibri"/>
            </a:endParaRPr>
          </a:p>
          <a:p>
            <a:pPr lvl="1">
              <a:lnSpc>
                <a:spcPts val="449"/>
              </a:lnSpc>
              <a:spcBef>
                <a:spcPts val="43"/>
              </a:spcBef>
              <a:buClr>
                <a:srgbClr val="585858"/>
              </a:buClr>
              <a:buFont typeface="Arial"/>
              <a:buChar char="–"/>
            </a:pPr>
            <a:endParaRPr sz="400" dirty="0"/>
          </a:p>
        </p:txBody>
      </p:sp>
      <p:sp>
        <p:nvSpPr>
          <p:cNvPr id="50" name="object 50"/>
          <p:cNvSpPr/>
          <p:nvPr/>
        </p:nvSpPr>
        <p:spPr>
          <a:xfrm>
            <a:off x="1246909" y="4723951"/>
            <a:ext cx="3034145" cy="2097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2628" y="4921624"/>
            <a:ext cx="2984269" cy="66562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83874" y="4722608"/>
            <a:ext cx="6927" cy="670335"/>
          </a:xfrm>
          <a:custGeom>
            <a:avLst/>
            <a:gdLst/>
            <a:ahLst/>
            <a:cxnLst/>
            <a:rect l="l" t="t" r="r" b="b"/>
            <a:pathLst>
              <a:path w="7620" h="759713">
                <a:moveTo>
                  <a:pt x="0" y="0"/>
                </a:moveTo>
                <a:lnTo>
                  <a:pt x="0" y="759713"/>
                </a:lnTo>
                <a:lnTo>
                  <a:pt x="7620" y="759713"/>
                </a:lnTo>
                <a:lnTo>
                  <a:pt x="761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62546" y="4722608"/>
            <a:ext cx="5541" cy="670335"/>
          </a:xfrm>
          <a:custGeom>
            <a:avLst/>
            <a:gdLst/>
            <a:ahLst/>
            <a:cxnLst/>
            <a:rect l="l" t="t" r="r" b="b"/>
            <a:pathLst>
              <a:path w="6095" h="759713">
                <a:moveTo>
                  <a:pt x="0" y="0"/>
                </a:moveTo>
                <a:lnTo>
                  <a:pt x="0" y="759713"/>
                </a:lnTo>
                <a:lnTo>
                  <a:pt x="6095" y="759713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61160" y="4723280"/>
            <a:ext cx="2331027" cy="671008"/>
          </a:xfrm>
          <a:custGeom>
            <a:avLst/>
            <a:gdLst/>
            <a:ahLst/>
            <a:cxnLst/>
            <a:rect l="l" t="t" r="r" b="b"/>
            <a:pathLst>
              <a:path w="2564130" h="760476">
                <a:moveTo>
                  <a:pt x="2564130" y="758951"/>
                </a:moveTo>
                <a:lnTo>
                  <a:pt x="2564130" y="0"/>
                </a:lnTo>
                <a:lnTo>
                  <a:pt x="0" y="0"/>
                </a:lnTo>
                <a:lnTo>
                  <a:pt x="0" y="758951"/>
                </a:lnTo>
                <a:lnTo>
                  <a:pt x="1524" y="760476"/>
                </a:lnTo>
                <a:lnTo>
                  <a:pt x="2562606" y="760476"/>
                </a:lnTo>
                <a:lnTo>
                  <a:pt x="2564130" y="758951"/>
                </a:lnTo>
                <a:close/>
              </a:path>
            </a:pathLst>
          </a:custGeom>
          <a:solidFill>
            <a:srgbClr val="9C8C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71961" y="5149517"/>
            <a:ext cx="2099725" cy="713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68088" y="2487706"/>
            <a:ext cx="92825" cy="2235574"/>
          </a:xfrm>
          <a:custGeom>
            <a:avLst/>
            <a:gdLst/>
            <a:ahLst/>
            <a:cxnLst/>
            <a:rect l="l" t="t" r="r" b="b"/>
            <a:pathLst>
              <a:path w="102108" h="2533650">
                <a:moveTo>
                  <a:pt x="0" y="0"/>
                </a:moveTo>
                <a:lnTo>
                  <a:pt x="0" y="2533650"/>
                </a:lnTo>
                <a:lnTo>
                  <a:pt x="102108" y="2533650"/>
                </a:lnTo>
                <a:lnTo>
                  <a:pt x="10210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72926" y="4751748"/>
            <a:ext cx="2101261" cy="3572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50290" y="5178461"/>
            <a:ext cx="2840" cy="0"/>
          </a:xfrm>
          <a:custGeom>
            <a:avLst/>
            <a:gdLst/>
            <a:ahLst/>
            <a:cxnLst/>
            <a:rect l="l" t="t" r="r" b="b"/>
            <a:pathLst>
              <a:path w="3124">
                <a:moveTo>
                  <a:pt x="0" y="0"/>
                </a:moveTo>
                <a:lnTo>
                  <a:pt x="3124" y="0"/>
                </a:lnTo>
              </a:path>
            </a:pathLst>
          </a:custGeom>
          <a:ln w="60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51710" y="4675542"/>
            <a:ext cx="0" cy="47737"/>
          </a:xfrm>
          <a:custGeom>
            <a:avLst/>
            <a:gdLst/>
            <a:ahLst/>
            <a:cxnLst/>
            <a:rect l="l" t="t" r="r" b="b"/>
            <a:pathLst>
              <a:path h="54102">
                <a:moveTo>
                  <a:pt x="0" y="0"/>
                </a:moveTo>
                <a:lnTo>
                  <a:pt x="0" y="5410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76152" y="4753536"/>
            <a:ext cx="2094807" cy="350295"/>
          </a:xfrm>
          <a:custGeom>
            <a:avLst/>
            <a:gdLst/>
            <a:ahLst/>
            <a:cxnLst/>
            <a:rect l="l" t="t" r="r" b="b"/>
            <a:pathLst>
              <a:path w="2304288" h="397001">
                <a:moveTo>
                  <a:pt x="2304288" y="0"/>
                </a:moveTo>
                <a:lnTo>
                  <a:pt x="2304288" y="397001"/>
                </a:lnTo>
                <a:lnTo>
                  <a:pt x="0" y="397002"/>
                </a:lnTo>
                <a:lnTo>
                  <a:pt x="0" y="0"/>
                </a:lnTo>
                <a:lnTo>
                  <a:pt x="2304288" y="0"/>
                </a:lnTo>
                <a:close/>
              </a:path>
            </a:pathLst>
          </a:custGeom>
          <a:ln w="4051">
            <a:solidFill>
              <a:srgbClr val="9A8B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65316" y="4723279"/>
            <a:ext cx="2318558" cy="672353"/>
          </a:xfrm>
          <a:custGeom>
            <a:avLst/>
            <a:gdLst/>
            <a:ahLst/>
            <a:cxnLst/>
            <a:rect l="l" t="t" r="r" b="b"/>
            <a:pathLst>
              <a:path w="2550414" h="762000">
                <a:moveTo>
                  <a:pt x="0" y="762000"/>
                </a:moveTo>
                <a:lnTo>
                  <a:pt x="0" y="0"/>
                </a:lnTo>
                <a:lnTo>
                  <a:pt x="2550413" y="0"/>
                </a:lnTo>
                <a:lnTo>
                  <a:pt x="255041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9C8C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5637" y="5587253"/>
            <a:ext cx="8312727" cy="8673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0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Common misconceptions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5178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Cause of bleeding disorder</a:t>
            </a:r>
          </a:p>
          <a:p>
            <a:pPr lvl="1"/>
            <a:r>
              <a:rPr lang="en-US" dirty="0" smtClean="0"/>
              <a:t>Mom/Dad did or ate something wrong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regnancy/birth trauma, etc.</a:t>
            </a:r>
          </a:p>
          <a:p>
            <a:pPr lvl="1"/>
            <a:r>
              <a:rPr lang="en-US" dirty="0" smtClean="0"/>
              <a:t>Often guilt/anxiety over cause</a:t>
            </a:r>
          </a:p>
          <a:p>
            <a:r>
              <a:rPr lang="en-US" dirty="0" smtClean="0"/>
              <a:t>Obligate carrier status</a:t>
            </a:r>
          </a:p>
          <a:p>
            <a:r>
              <a:rPr lang="en-US" dirty="0" smtClean="0"/>
              <a:t>Birth order (“myth” of the 1</a:t>
            </a:r>
            <a:r>
              <a:rPr lang="en-US" baseline="30000" dirty="0" smtClean="0"/>
              <a:t>st</a:t>
            </a:r>
            <a:r>
              <a:rPr lang="en-US" dirty="0" smtClean="0"/>
              <a:t> born)</a:t>
            </a:r>
          </a:p>
          <a:p>
            <a:r>
              <a:rPr lang="en-US" dirty="0" smtClean="0"/>
              <a:t>If female asymptomatic, then not a carrier</a:t>
            </a:r>
          </a:p>
          <a:p>
            <a:r>
              <a:rPr lang="en-US" dirty="0" smtClean="0"/>
              <a:t>Prenatal testing is only for people who would end a pregnancy</a:t>
            </a:r>
          </a:p>
          <a:p>
            <a:r>
              <a:rPr lang="en-US" dirty="0" smtClean="0"/>
              <a:t>All bleeding disorders are the same</a:t>
            </a:r>
          </a:p>
          <a:p>
            <a:r>
              <a:rPr lang="en-US" dirty="0" smtClean="0"/>
              <a:t>Genetic conditions “skip” a generation</a:t>
            </a:r>
          </a:p>
          <a:p>
            <a:r>
              <a:rPr lang="en-US" dirty="0" smtClean="0"/>
              <a:t>Inheritance tied to whether child looks/acts like that side of the family</a:t>
            </a:r>
          </a:p>
          <a:p>
            <a:r>
              <a:rPr lang="en-US" dirty="0" smtClean="0"/>
              <a:t>Hemophiliacs die young and can’t have a “normal”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1143000"/>
          </a:xfrm>
        </p:spPr>
        <p:txBody>
          <a:bodyPr/>
          <a:lstStyle/>
          <a:p>
            <a:r>
              <a:rPr lang="en-US" dirty="0" smtClean="0"/>
              <a:t>Genetic 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Master’s level trained health professionals with expertise in genetics and counseling </a:t>
            </a:r>
          </a:p>
          <a:p>
            <a:r>
              <a:rPr lang="en-US" dirty="0" smtClean="0"/>
              <a:t>Non-directive approach</a:t>
            </a:r>
          </a:p>
          <a:p>
            <a:r>
              <a:rPr lang="en-US" i="1" dirty="0" err="1" smtClean="0"/>
              <a:t>HemAware</a:t>
            </a:r>
            <a:r>
              <a:rPr lang="en-US" dirty="0"/>
              <a:t> </a:t>
            </a:r>
            <a:r>
              <a:rPr lang="en-US" dirty="0" smtClean="0"/>
              <a:t>Magazine (February 2014) discusses the importance of genetic counseling</a:t>
            </a:r>
          </a:p>
          <a:p>
            <a:pPr lvl="1"/>
            <a:r>
              <a:rPr lang="en-US" dirty="0" smtClean="0"/>
              <a:t>Only 27 / 135 HTCs have a GC on staff</a:t>
            </a:r>
          </a:p>
          <a:p>
            <a:pPr lvl="1"/>
            <a:r>
              <a:rPr lang="en-US" dirty="0" smtClean="0"/>
              <a:t>NHF working to increase # GCs at HTCs</a:t>
            </a:r>
          </a:p>
          <a:p>
            <a:pPr lvl="1"/>
            <a:r>
              <a:rPr lang="en-US" dirty="0" smtClean="0"/>
              <a:t>Help interpret results </a:t>
            </a:r>
          </a:p>
          <a:p>
            <a:pPr lvl="1"/>
            <a:r>
              <a:rPr lang="en-US" dirty="0" smtClean="0"/>
              <a:t>Educate patients/healthcare providers</a:t>
            </a:r>
          </a:p>
          <a:p>
            <a:pPr lvl="1"/>
            <a:r>
              <a:rPr lang="en-US" dirty="0" smtClean="0"/>
              <a:t>Provide resources/support</a:t>
            </a:r>
          </a:p>
          <a:p>
            <a:r>
              <a:rPr lang="en-US" dirty="0" smtClean="0"/>
              <a:t>Discuss all the issues presented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54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References/Resources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Genereviews</a:t>
            </a:r>
            <a:r>
              <a:rPr lang="en-US" dirty="0" smtClean="0"/>
              <a:t>:  Great online resource for genetics</a:t>
            </a:r>
          </a:p>
          <a:p>
            <a:pPr lvl="1"/>
            <a:r>
              <a:rPr lang="en-US" dirty="0"/>
              <a:t>Hemophilia A</a:t>
            </a:r>
            <a:r>
              <a:rPr lang="en-US" dirty="0" smtClean="0"/>
              <a:t>: </a:t>
            </a:r>
            <a:r>
              <a:rPr lang="en-US" sz="1600" dirty="0" smtClean="0">
                <a:solidFill>
                  <a:srgbClr val="C00000"/>
                </a:solidFill>
              </a:rPr>
              <a:t>http</a:t>
            </a:r>
            <a:r>
              <a:rPr lang="en-US" sz="1600" dirty="0">
                <a:solidFill>
                  <a:srgbClr val="C00000"/>
                </a:solidFill>
              </a:rPr>
              <a:t>://www.ncbi.nlm.nih.gov/books/NBK1404</a:t>
            </a:r>
            <a:r>
              <a:rPr lang="en-US" sz="1600" dirty="0" smtClean="0">
                <a:solidFill>
                  <a:srgbClr val="C00000"/>
                </a:solidFill>
              </a:rPr>
              <a:t>/</a:t>
            </a:r>
            <a:endParaRPr lang="en-US" dirty="0" smtClean="0"/>
          </a:p>
          <a:p>
            <a:pPr lvl="1"/>
            <a:r>
              <a:rPr lang="en-US" dirty="0"/>
              <a:t>Hemophilia B: </a:t>
            </a:r>
            <a:r>
              <a:rPr lang="en-US" sz="1600" dirty="0">
                <a:solidFill>
                  <a:srgbClr val="C00000"/>
                </a:solidFill>
              </a:rPr>
              <a:t>http://www.ncbi.nlm.nih.gov/books/NBK1495</a:t>
            </a:r>
            <a:r>
              <a:rPr lang="en-US" sz="1600" dirty="0" smtClean="0">
                <a:solidFill>
                  <a:srgbClr val="C00000"/>
                </a:solidFill>
              </a:rPr>
              <a:t>/</a:t>
            </a:r>
          </a:p>
          <a:p>
            <a:pPr lvl="1"/>
            <a:endParaRPr lang="en-US" sz="1600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National Society of Genetic Counselors: 	www.nsgc.org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Find genetic counselors by city/state/zip code</a:t>
            </a:r>
          </a:p>
          <a:p>
            <a:pPr marL="365760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365760" lvl="1" indent="0"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3733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46 Chromosomes </a:t>
            </a:r>
          </a:p>
          <a:p>
            <a:pPr lvl="1"/>
            <a:r>
              <a:rPr lang="en-US" dirty="0" smtClean="0"/>
              <a:t>23 pairs: 1 of each from Mom/Dad</a:t>
            </a:r>
          </a:p>
          <a:p>
            <a:pPr lvl="1"/>
            <a:r>
              <a:rPr lang="en-US" dirty="0" smtClean="0"/>
              <a:t>Males: 46,XY</a:t>
            </a:r>
          </a:p>
          <a:p>
            <a:pPr lvl="1"/>
            <a:r>
              <a:rPr lang="en-US" dirty="0" smtClean="0"/>
              <a:t>Female: 46,XX</a:t>
            </a:r>
          </a:p>
          <a:p>
            <a:pPr lvl="1"/>
            <a:r>
              <a:rPr lang="en-US" sz="2000" dirty="0"/>
              <a:t>Chromosomes are like </a:t>
            </a:r>
            <a:r>
              <a:rPr lang="en-US" sz="2000" dirty="0" smtClean="0"/>
              <a:t>“</a:t>
            </a:r>
            <a:r>
              <a:rPr lang="en-US" sz="2000" dirty="0"/>
              <a:t>suitcases” that store </a:t>
            </a:r>
            <a:r>
              <a:rPr lang="en-US" sz="2000" dirty="0" smtClean="0"/>
              <a:t>our genes</a:t>
            </a:r>
            <a:r>
              <a:rPr lang="en-US" sz="2000" dirty="0"/>
              <a:t>.  </a:t>
            </a:r>
            <a:endParaRPr lang="en-US" dirty="0" smtClean="0"/>
          </a:p>
          <a:p>
            <a:r>
              <a:rPr lang="en-US" dirty="0" smtClean="0"/>
              <a:t>~20,000 genes in each cell</a:t>
            </a:r>
          </a:p>
          <a:p>
            <a:pPr lvl="1"/>
            <a:r>
              <a:rPr lang="en-US" dirty="0" smtClean="0"/>
              <a:t>Average gene has 3,000 base pairs (A,T,G,C) </a:t>
            </a:r>
          </a:p>
          <a:p>
            <a:pPr lvl="1"/>
            <a:r>
              <a:rPr lang="en-US" sz="1900" dirty="0" smtClean="0"/>
              <a:t>Each gene is like an “instruction booklet” for making proteins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487362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Basic Genetics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62000"/>
            <a:ext cx="4724400" cy="5562600"/>
          </a:xfrm>
        </p:spPr>
      </p:pic>
    </p:spTree>
    <p:extLst>
      <p:ext uri="{BB962C8B-B14F-4D97-AF65-F5344CB8AC3E}">
        <p14:creationId xmlns:p14="http://schemas.microsoft.com/office/powerpoint/2010/main" val="9426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14"/>
    </mc:Choice>
    <mc:Fallback xmlns="">
      <p:transition spd="slow" advTm="8071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0999"/>
            <a:ext cx="8382000" cy="600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Hemophilia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72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Hemophilia A</a:t>
            </a:r>
          </a:p>
          <a:p>
            <a:pPr lvl="1"/>
            <a:r>
              <a:rPr lang="en-US" dirty="0" smtClean="0"/>
              <a:t>1:4,000-1:5,000 males</a:t>
            </a:r>
          </a:p>
          <a:p>
            <a:pPr lvl="1"/>
            <a:r>
              <a:rPr lang="en-US" dirty="0" smtClean="0"/>
              <a:t>Gene: Factor VIII (8)</a:t>
            </a:r>
          </a:p>
          <a:p>
            <a:pPr lvl="2"/>
            <a:r>
              <a:rPr lang="en-US" dirty="0" smtClean="0"/>
              <a:t>Location: Xq28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Hemophilia B</a:t>
            </a:r>
          </a:p>
          <a:p>
            <a:pPr lvl="1"/>
            <a:r>
              <a:rPr lang="en-US" dirty="0" smtClean="0"/>
              <a:t>~1:20,000 males</a:t>
            </a:r>
          </a:p>
          <a:p>
            <a:pPr lvl="1"/>
            <a:r>
              <a:rPr lang="en-US" dirty="0" smtClean="0"/>
              <a:t>Gene: </a:t>
            </a:r>
            <a:r>
              <a:rPr lang="en-US" dirty="0" smtClean="0">
                <a:solidFill>
                  <a:srgbClr val="000000"/>
                </a:solidFill>
              </a:rPr>
              <a:t>Factor IX (9) </a:t>
            </a:r>
          </a:p>
          <a:p>
            <a:pPr lvl="2"/>
            <a:r>
              <a:rPr lang="en-US" dirty="0" smtClean="0"/>
              <a:t>Location: Xq27</a:t>
            </a:r>
          </a:p>
          <a:p>
            <a:r>
              <a:rPr lang="en-US" dirty="0" smtClean="0"/>
              <a:t>Both genes make corresponding clotting factor</a:t>
            </a:r>
          </a:p>
          <a:p>
            <a:r>
              <a:rPr lang="en-US" dirty="0" smtClean="0"/>
              <a:t>Mutations cause gene not to work properly</a:t>
            </a:r>
          </a:p>
          <a:p>
            <a:r>
              <a:rPr lang="en-US" dirty="0" smtClean="0"/>
              <a:t>Mutations can  be inherited or </a:t>
            </a:r>
            <a:r>
              <a:rPr lang="en-US" i="1" dirty="0" smtClean="0"/>
              <a:t>de novo </a:t>
            </a:r>
            <a:r>
              <a:rPr lang="en-US" dirty="0" smtClean="0"/>
              <a:t>(new in that person)</a:t>
            </a:r>
          </a:p>
          <a:p>
            <a:pPr lvl="1"/>
            <a:r>
              <a:rPr lang="en-US" dirty="0" smtClean="0"/>
              <a:t>Hemophilia A: 20-35% de novo</a:t>
            </a:r>
          </a:p>
          <a:p>
            <a:pPr lvl="1"/>
            <a:r>
              <a:rPr lang="en-US" dirty="0" smtClean="0"/>
              <a:t>Hemophilia B: 50% de novo</a:t>
            </a:r>
          </a:p>
          <a:p>
            <a:pPr marL="731520" lvl="2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9"/>
          <a:stretch/>
        </p:blipFill>
        <p:spPr>
          <a:xfrm rot="5400000">
            <a:off x="3923958" y="2553041"/>
            <a:ext cx="4721797" cy="1901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8704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Chromosome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1030" y="5271700"/>
            <a:ext cx="1301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Hemophilia A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461030" y="4969932"/>
            <a:ext cx="1301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Hemophilia B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235715" y="5410200"/>
            <a:ext cx="2253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235715" y="5108432"/>
            <a:ext cx="2253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3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2391" y="152400"/>
            <a:ext cx="8229600" cy="609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X-Linked Inheritance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47"/>
          <p:cNvGrpSpPr>
            <a:grpSpLocks noChangeAspect="1"/>
          </p:cNvGrpSpPr>
          <p:nvPr/>
        </p:nvGrpSpPr>
        <p:grpSpPr bwMode="auto">
          <a:xfrm>
            <a:off x="341740" y="1219065"/>
            <a:ext cx="3627438" cy="2133600"/>
            <a:chOff x="2527" y="2062"/>
            <a:chExt cx="4760" cy="2880"/>
          </a:xfrm>
        </p:grpSpPr>
        <p:sp>
          <p:nvSpPr>
            <p:cNvPr id="8" name="AutoShape 48"/>
            <p:cNvSpPr>
              <a:spLocks noChangeAspect="1" noChangeArrowheads="1"/>
            </p:cNvSpPr>
            <p:nvPr/>
          </p:nvSpPr>
          <p:spPr bwMode="auto">
            <a:xfrm>
              <a:off x="2527" y="2062"/>
              <a:ext cx="476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Oval 49" descr="Wide downward diagonal"/>
            <p:cNvSpPr>
              <a:spLocks noChangeArrowheads="1"/>
            </p:cNvSpPr>
            <p:nvPr/>
          </p:nvSpPr>
          <p:spPr bwMode="auto">
            <a:xfrm>
              <a:off x="5161" y="2062"/>
              <a:ext cx="298" cy="417"/>
            </a:xfrm>
            <a:prstGeom prst="ellipse">
              <a:avLst/>
            </a:prstGeom>
            <a:pattFill prst="wdDnDiag">
              <a:fgClr>
                <a:srgbClr val="C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0" name="Rectangle 50"/>
            <p:cNvSpPr>
              <a:spLocks noChangeArrowheads="1"/>
            </p:cNvSpPr>
            <p:nvPr/>
          </p:nvSpPr>
          <p:spPr bwMode="auto">
            <a:xfrm>
              <a:off x="4476" y="2083"/>
              <a:ext cx="294" cy="4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1" name="Line 51"/>
            <p:cNvSpPr>
              <a:spLocks noChangeShapeType="1"/>
            </p:cNvSpPr>
            <p:nvPr/>
          </p:nvSpPr>
          <p:spPr bwMode="auto">
            <a:xfrm>
              <a:off x="4798" y="2276"/>
              <a:ext cx="37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>
              <a:off x="4996" y="2295"/>
              <a:ext cx="0" cy="5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3" name="Line 53"/>
            <p:cNvSpPr>
              <a:spLocks noChangeShapeType="1"/>
            </p:cNvSpPr>
            <p:nvPr/>
          </p:nvSpPr>
          <p:spPr bwMode="auto">
            <a:xfrm>
              <a:off x="3785" y="2872"/>
              <a:ext cx="288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4" name="Line 54"/>
            <p:cNvSpPr>
              <a:spLocks noChangeShapeType="1"/>
            </p:cNvSpPr>
            <p:nvPr/>
          </p:nvSpPr>
          <p:spPr bwMode="auto">
            <a:xfrm>
              <a:off x="4298" y="2887"/>
              <a:ext cx="0" cy="3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>
              <a:off x="4993" y="2882"/>
              <a:ext cx="0" cy="3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auto">
            <a:xfrm>
              <a:off x="4838" y="3272"/>
              <a:ext cx="297" cy="419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" name="Oval 57" descr="Wide downward diagonal"/>
            <p:cNvSpPr>
              <a:spLocks noChangeArrowheads="1"/>
            </p:cNvSpPr>
            <p:nvPr/>
          </p:nvSpPr>
          <p:spPr bwMode="auto">
            <a:xfrm>
              <a:off x="3641" y="3278"/>
              <a:ext cx="297" cy="417"/>
            </a:xfrm>
            <a:prstGeom prst="ellipse">
              <a:avLst/>
            </a:prstGeom>
            <a:pattFill prst="wdDnDiag">
              <a:fgClr>
                <a:srgbClr val="C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8" name="Rectangle 58"/>
            <p:cNvSpPr>
              <a:spLocks noChangeArrowheads="1"/>
            </p:cNvSpPr>
            <p:nvPr/>
          </p:nvSpPr>
          <p:spPr bwMode="auto">
            <a:xfrm>
              <a:off x="2923" y="3287"/>
              <a:ext cx="296" cy="41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9" name="Rectangle 59"/>
            <p:cNvSpPr>
              <a:spLocks noChangeArrowheads="1"/>
            </p:cNvSpPr>
            <p:nvPr/>
          </p:nvSpPr>
          <p:spPr bwMode="auto">
            <a:xfrm>
              <a:off x="4159" y="3284"/>
              <a:ext cx="295" cy="41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0" name="Rectangle 60"/>
            <p:cNvSpPr>
              <a:spLocks noChangeArrowheads="1"/>
            </p:cNvSpPr>
            <p:nvPr/>
          </p:nvSpPr>
          <p:spPr bwMode="auto">
            <a:xfrm>
              <a:off x="6577" y="3296"/>
              <a:ext cx="294" cy="415"/>
            </a:xfrm>
            <a:prstGeom prst="rect">
              <a:avLst/>
            </a:prstGeom>
            <a:solidFill>
              <a:srgbClr val="C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1" name="Line 61"/>
            <p:cNvSpPr>
              <a:spLocks noChangeShapeType="1"/>
            </p:cNvSpPr>
            <p:nvPr/>
          </p:nvSpPr>
          <p:spPr bwMode="auto">
            <a:xfrm>
              <a:off x="3240" y="3495"/>
              <a:ext cx="39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2" name="Line 62"/>
            <p:cNvSpPr>
              <a:spLocks noChangeShapeType="1"/>
            </p:cNvSpPr>
            <p:nvPr/>
          </p:nvSpPr>
          <p:spPr bwMode="auto">
            <a:xfrm>
              <a:off x="6215" y="3501"/>
              <a:ext cx="32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3" name="Line 63"/>
            <p:cNvSpPr>
              <a:spLocks noChangeShapeType="1"/>
            </p:cNvSpPr>
            <p:nvPr/>
          </p:nvSpPr>
          <p:spPr bwMode="auto">
            <a:xfrm>
              <a:off x="3420" y="3509"/>
              <a:ext cx="0" cy="10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4" name="Line 64"/>
            <p:cNvSpPr>
              <a:spLocks noChangeShapeType="1"/>
            </p:cNvSpPr>
            <p:nvPr/>
          </p:nvSpPr>
          <p:spPr bwMode="auto">
            <a:xfrm>
              <a:off x="2675" y="4076"/>
              <a:ext cx="145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5" name="Line 65"/>
            <p:cNvSpPr>
              <a:spLocks noChangeShapeType="1"/>
            </p:cNvSpPr>
            <p:nvPr/>
          </p:nvSpPr>
          <p:spPr bwMode="auto">
            <a:xfrm>
              <a:off x="5095" y="4076"/>
              <a:ext cx="204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6" name="Oval 66" descr="Wide downward diagonal"/>
            <p:cNvSpPr>
              <a:spLocks noChangeArrowheads="1"/>
            </p:cNvSpPr>
            <p:nvPr/>
          </p:nvSpPr>
          <p:spPr bwMode="auto">
            <a:xfrm>
              <a:off x="6993" y="4524"/>
              <a:ext cx="294" cy="418"/>
            </a:xfrm>
            <a:prstGeom prst="ellipse">
              <a:avLst/>
            </a:prstGeom>
            <a:pattFill prst="wdDnDiag">
              <a:fgClr>
                <a:srgbClr val="C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7" name="Oval 67" descr="Wide downward diagonal"/>
            <p:cNvSpPr>
              <a:spLocks noChangeArrowheads="1"/>
            </p:cNvSpPr>
            <p:nvPr/>
          </p:nvSpPr>
          <p:spPr bwMode="auto">
            <a:xfrm>
              <a:off x="5973" y="4524"/>
              <a:ext cx="296" cy="418"/>
            </a:xfrm>
            <a:prstGeom prst="ellipse">
              <a:avLst/>
            </a:prstGeom>
            <a:pattFill prst="wdDnDiag">
              <a:fgClr>
                <a:srgbClr val="C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8" name="Oval 68" descr="Wide downward diagonal"/>
            <p:cNvSpPr>
              <a:spLocks noChangeArrowheads="1"/>
            </p:cNvSpPr>
            <p:nvPr/>
          </p:nvSpPr>
          <p:spPr bwMode="auto">
            <a:xfrm>
              <a:off x="5446" y="4524"/>
              <a:ext cx="293" cy="418"/>
            </a:xfrm>
            <a:prstGeom prst="ellipse">
              <a:avLst/>
            </a:prstGeom>
            <a:pattFill prst="wdDnDiag">
              <a:fgClr>
                <a:srgbClr val="C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29" name="Oval 69"/>
            <p:cNvSpPr>
              <a:spLocks noChangeArrowheads="1"/>
            </p:cNvSpPr>
            <p:nvPr/>
          </p:nvSpPr>
          <p:spPr bwMode="auto">
            <a:xfrm>
              <a:off x="3275" y="4524"/>
              <a:ext cx="294" cy="41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30" name="Line 70"/>
            <p:cNvSpPr>
              <a:spLocks noChangeShapeType="1"/>
            </p:cNvSpPr>
            <p:nvPr/>
          </p:nvSpPr>
          <p:spPr bwMode="auto">
            <a:xfrm>
              <a:off x="4134" y="4101"/>
              <a:ext cx="0" cy="4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31" name="Line 71"/>
            <p:cNvSpPr>
              <a:spLocks noChangeShapeType="1"/>
            </p:cNvSpPr>
            <p:nvPr/>
          </p:nvSpPr>
          <p:spPr bwMode="auto">
            <a:xfrm>
              <a:off x="5091" y="4081"/>
              <a:ext cx="0" cy="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32" name="Line 72"/>
            <p:cNvSpPr>
              <a:spLocks noChangeShapeType="1"/>
            </p:cNvSpPr>
            <p:nvPr/>
          </p:nvSpPr>
          <p:spPr bwMode="auto">
            <a:xfrm>
              <a:off x="6125" y="4088"/>
              <a:ext cx="0" cy="42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33" name="Line 73"/>
            <p:cNvSpPr>
              <a:spLocks noChangeShapeType="1"/>
            </p:cNvSpPr>
            <p:nvPr/>
          </p:nvSpPr>
          <p:spPr bwMode="auto">
            <a:xfrm>
              <a:off x="7136" y="4103"/>
              <a:ext cx="0" cy="4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34" name="Rectangle 74"/>
            <p:cNvSpPr>
              <a:spLocks noChangeArrowheads="1"/>
            </p:cNvSpPr>
            <p:nvPr/>
          </p:nvSpPr>
          <p:spPr bwMode="auto">
            <a:xfrm>
              <a:off x="6469" y="4524"/>
              <a:ext cx="296" cy="41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35" name="Rectangle 75"/>
            <p:cNvSpPr>
              <a:spLocks noChangeArrowheads="1"/>
            </p:cNvSpPr>
            <p:nvPr/>
          </p:nvSpPr>
          <p:spPr bwMode="auto">
            <a:xfrm>
              <a:off x="4939" y="4524"/>
              <a:ext cx="295" cy="41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36" name="Rectangle 76"/>
            <p:cNvSpPr>
              <a:spLocks noChangeArrowheads="1"/>
            </p:cNvSpPr>
            <p:nvPr/>
          </p:nvSpPr>
          <p:spPr bwMode="auto">
            <a:xfrm>
              <a:off x="3998" y="4524"/>
              <a:ext cx="296" cy="41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37" name="Rectangle 77"/>
            <p:cNvSpPr>
              <a:spLocks noChangeArrowheads="1"/>
            </p:cNvSpPr>
            <p:nvPr/>
          </p:nvSpPr>
          <p:spPr bwMode="auto">
            <a:xfrm>
              <a:off x="2527" y="4524"/>
              <a:ext cx="294" cy="418"/>
            </a:xfrm>
            <a:prstGeom prst="rect">
              <a:avLst/>
            </a:prstGeom>
            <a:solidFill>
              <a:srgbClr val="C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38" name="Line 78"/>
            <p:cNvSpPr>
              <a:spLocks noChangeShapeType="1"/>
            </p:cNvSpPr>
            <p:nvPr/>
          </p:nvSpPr>
          <p:spPr bwMode="auto">
            <a:xfrm>
              <a:off x="3782" y="2872"/>
              <a:ext cx="0" cy="3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39" name="Line 79"/>
            <p:cNvSpPr>
              <a:spLocks noChangeShapeType="1"/>
            </p:cNvSpPr>
            <p:nvPr/>
          </p:nvSpPr>
          <p:spPr bwMode="auto">
            <a:xfrm>
              <a:off x="2675" y="4094"/>
              <a:ext cx="0" cy="4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40" name="Line 80"/>
            <p:cNvSpPr>
              <a:spLocks noChangeShapeType="1"/>
            </p:cNvSpPr>
            <p:nvPr/>
          </p:nvSpPr>
          <p:spPr bwMode="auto">
            <a:xfrm>
              <a:off x="5594" y="4093"/>
              <a:ext cx="0" cy="4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41" name="Line 81"/>
            <p:cNvSpPr>
              <a:spLocks noChangeShapeType="1"/>
            </p:cNvSpPr>
            <p:nvPr/>
          </p:nvSpPr>
          <p:spPr bwMode="auto">
            <a:xfrm>
              <a:off x="6620" y="4105"/>
              <a:ext cx="0" cy="4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42" name="Line 82"/>
            <p:cNvSpPr>
              <a:spLocks noChangeShapeType="1"/>
            </p:cNvSpPr>
            <p:nvPr/>
          </p:nvSpPr>
          <p:spPr bwMode="auto">
            <a:xfrm>
              <a:off x="6685" y="2872"/>
              <a:ext cx="0" cy="4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43" name="Line 83"/>
            <p:cNvSpPr>
              <a:spLocks noChangeShapeType="1"/>
            </p:cNvSpPr>
            <p:nvPr/>
          </p:nvSpPr>
          <p:spPr bwMode="auto">
            <a:xfrm>
              <a:off x="6375" y="3538"/>
              <a:ext cx="0" cy="5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5F5F5F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44" name="Oval 84"/>
            <p:cNvSpPr>
              <a:spLocks noChangeArrowheads="1"/>
            </p:cNvSpPr>
            <p:nvPr/>
          </p:nvSpPr>
          <p:spPr bwMode="auto">
            <a:xfrm>
              <a:off x="5977" y="3296"/>
              <a:ext cx="300" cy="46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" name="Oval 45" descr="Wide downward diagonal"/>
          <p:cNvSpPr>
            <a:spLocks noChangeArrowheads="1"/>
          </p:cNvSpPr>
          <p:nvPr/>
        </p:nvSpPr>
        <p:spPr bwMode="auto">
          <a:xfrm>
            <a:off x="1009236" y="3673215"/>
            <a:ext cx="227013" cy="309563"/>
          </a:xfrm>
          <a:prstGeom prst="ellipse">
            <a:avLst/>
          </a:prstGeom>
          <a:pattFill prst="wdDnDiag">
            <a:fgClr>
              <a:srgbClr val="C00000"/>
            </a:fgClr>
            <a:bgClr>
              <a:srgbClr val="FFFFFF"/>
            </a:bgClr>
          </a:patt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1011617" y="4114800"/>
            <a:ext cx="222250" cy="309563"/>
          </a:xfrm>
          <a:prstGeom prst="ellipse">
            <a:avLst/>
          </a:prstGeom>
          <a:solidFill>
            <a:srgbClr val="C00000"/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455691" y="3656758"/>
            <a:ext cx="129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Carrier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455691" y="4030886"/>
            <a:ext cx="128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Affected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2"/>
          <a:stretch/>
        </p:blipFill>
        <p:spPr>
          <a:xfrm>
            <a:off x="3969178" y="914400"/>
            <a:ext cx="4719897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179" y="4572000"/>
            <a:ext cx="3889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-50% risk for non-working hemophilia gene to be passed on in every generation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en-US" b="1" dirty="0" smtClean="0">
                <a:solidFill>
                  <a:srgbClr val="C00000"/>
                </a:solidFill>
              </a:rPr>
              <a:t>Males with mutation have hemophilia, females with mutation are carriers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9"/>
    </mc:Choice>
    <mc:Fallback xmlns="">
      <p:transition spd="slow" advTm="268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 bleeding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~10</a:t>
            </a:r>
            <a:r>
              <a:rPr lang="en-US" dirty="0"/>
              <a:t>% of carriers have </a:t>
            </a:r>
            <a:r>
              <a:rPr lang="en-US" dirty="0" smtClean="0"/>
              <a:t>Factor levels &lt;35</a:t>
            </a:r>
            <a:r>
              <a:rPr lang="en-US" dirty="0"/>
              <a:t>%, so they are symptomatic</a:t>
            </a:r>
          </a:p>
          <a:p>
            <a:pPr lvl="1"/>
            <a:r>
              <a:rPr lang="en-US" dirty="0"/>
              <a:t>Sometimes mistakenly diagnosed w/ </a:t>
            </a:r>
            <a:r>
              <a:rPr lang="en-US" dirty="0" err="1"/>
              <a:t>vWD</a:t>
            </a:r>
            <a:endParaRPr lang="en-US" dirty="0"/>
          </a:p>
          <a:p>
            <a:pPr lvl="1"/>
            <a:r>
              <a:rPr lang="en-US" dirty="0" smtClean="0"/>
              <a:t>In pregnancy:</a:t>
            </a:r>
          </a:p>
          <a:p>
            <a:pPr lvl="2"/>
            <a:r>
              <a:rPr lang="en-US" dirty="0" smtClean="0"/>
              <a:t>Hemophilia A: Factor 8 levels increase  </a:t>
            </a:r>
          </a:p>
          <a:p>
            <a:pPr lvl="2"/>
            <a:r>
              <a:rPr lang="en-US" dirty="0" smtClean="0"/>
              <a:t>Hemophilia B: Factor 9 levels </a:t>
            </a:r>
            <a:r>
              <a:rPr lang="en-US" u="sng" dirty="0" smtClean="0"/>
              <a:t>do not </a:t>
            </a:r>
            <a:r>
              <a:rPr lang="en-US" dirty="0" smtClean="0"/>
              <a:t>increase</a:t>
            </a:r>
          </a:p>
          <a:p>
            <a:pPr lvl="2"/>
            <a:r>
              <a:rPr lang="en-US" dirty="0" smtClean="0"/>
              <a:t>Both are at increased risk of post partum hemorrhage</a:t>
            </a:r>
          </a:p>
          <a:p>
            <a:r>
              <a:rPr lang="en-US" dirty="0" smtClean="0"/>
              <a:t>Since most carriers will have normal factor levels, this is </a:t>
            </a:r>
            <a:r>
              <a:rPr lang="en-US" u="sng" dirty="0" smtClean="0"/>
              <a:t>not</a:t>
            </a:r>
            <a:r>
              <a:rPr lang="en-US" dirty="0" smtClean="0"/>
              <a:t> sufficient for determining carrier status</a:t>
            </a:r>
          </a:p>
          <a:p>
            <a:pPr marL="731520" lvl="2" indent="0">
              <a:buNone/>
            </a:pPr>
            <a:endParaRPr lang="en-US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Reproductive risks for men with hemophilia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971800" cy="4572000"/>
          </a:xfrm>
        </p:spPr>
        <p:txBody>
          <a:bodyPr/>
          <a:lstStyle/>
          <a:p>
            <a:r>
              <a:rPr lang="en-US" b="1" u="sng" dirty="0" smtClean="0"/>
              <a:t>ALL</a:t>
            </a:r>
            <a:r>
              <a:rPr lang="en-US" dirty="0" smtClean="0"/>
              <a:t> the daughters of affected men will be carriers</a:t>
            </a:r>
          </a:p>
          <a:p>
            <a:endParaRPr lang="en-US" u="sng" dirty="0" smtClean="0"/>
          </a:p>
          <a:p>
            <a:r>
              <a:rPr lang="en-US" u="sng" dirty="0" smtClean="0"/>
              <a:t>None</a:t>
            </a:r>
            <a:r>
              <a:rPr lang="en-US" dirty="0" smtClean="0"/>
              <a:t> of their sons are at risk to be affected or to be carriers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3"/>
          <a:stretch/>
        </p:blipFill>
        <p:spPr>
          <a:xfrm>
            <a:off x="3276600" y="1316289"/>
            <a:ext cx="5460065" cy="5160711"/>
          </a:xfrm>
        </p:spPr>
      </p:pic>
    </p:spTree>
    <p:extLst>
      <p:ext uri="{BB962C8B-B14F-4D97-AF65-F5344CB8AC3E}">
        <p14:creationId xmlns:p14="http://schemas.microsoft.com/office/powerpoint/2010/main" val="18860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risks for a man with hemophilia and a carrier woman?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4953000" cy="4521847"/>
          </a:xfrm>
        </p:spPr>
      </p:pic>
      <p:sp>
        <p:nvSpPr>
          <p:cNvPr id="3" name="TextBox 2"/>
          <p:cNvSpPr txBox="1"/>
          <p:nvPr/>
        </p:nvSpPr>
        <p:spPr>
          <a:xfrm>
            <a:off x="3996270" y="5410200"/>
            <a:ext cx="11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878</TotalTime>
  <Words>1504</Words>
  <Application>Microsoft Office PowerPoint</Application>
  <PresentationFormat>On-screen Show (4:3)</PresentationFormat>
  <Paragraphs>255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Oriel</vt:lpstr>
      <vt:lpstr>The role of genetics in the care of Hemophiliacs</vt:lpstr>
      <vt:lpstr>Objectives</vt:lpstr>
      <vt:lpstr>Basic Genetics</vt:lpstr>
      <vt:lpstr>PowerPoint Presentation</vt:lpstr>
      <vt:lpstr>Hemophilia</vt:lpstr>
      <vt:lpstr>X-Linked Inheritance</vt:lpstr>
      <vt:lpstr>Carrier bleeding risks</vt:lpstr>
      <vt:lpstr>Reproductive risks for men with hemophilia</vt:lpstr>
      <vt:lpstr>What are the risks for a man with hemophilia and a carrier woman?</vt:lpstr>
      <vt:lpstr>Mrs. Smith’s son has severe hemophilia A.  What is her risk to be a carrier?  </vt:lpstr>
      <vt:lpstr>Mrs. Smith’s brother died of severe hemophilia A.  What is her risk to have affected child? </vt:lpstr>
      <vt:lpstr>Genetic Cause of Hemophilia</vt:lpstr>
      <vt:lpstr>Hemophilia A: factor VIII (8) gene</vt:lpstr>
      <vt:lpstr>Hemophilia A (F8) Gene Testing</vt:lpstr>
      <vt:lpstr>Hemophilia B (Christmas Disease)</vt:lpstr>
      <vt:lpstr>Why do we need Genetic Testing?</vt:lpstr>
      <vt:lpstr>Family Planning</vt:lpstr>
      <vt:lpstr>Prenatal Testing</vt:lpstr>
      <vt:lpstr>Preimplantation Genetic Diagnosis (PGD)</vt:lpstr>
      <vt:lpstr>Genetic Testing Process: Genotyping</vt:lpstr>
      <vt:lpstr>My Life, Our Future</vt:lpstr>
      <vt:lpstr>educational resources for your patients are available</vt:lpstr>
      <vt:lpstr>Common misconceptions</vt:lpstr>
      <vt:lpstr>Genetic Counseling</vt:lpstr>
      <vt:lpstr>References/Resources</vt:lpstr>
    </vt:vector>
  </TitlesOfParts>
  <Company>MHU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Genetics of Bleeding Disorders</dc:title>
  <dc:creator>Libby Malphrus</dc:creator>
  <cp:lastModifiedBy>dichevannes</cp:lastModifiedBy>
  <cp:revision>64</cp:revision>
  <dcterms:created xsi:type="dcterms:W3CDTF">2014-02-10T15:05:56Z</dcterms:created>
  <dcterms:modified xsi:type="dcterms:W3CDTF">2014-02-28T16:53:15Z</dcterms:modified>
</cp:coreProperties>
</file>